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85" r:id="rId3"/>
  </p:sldMasterIdLst>
  <p:notesMasterIdLst>
    <p:notesMasterId r:id="rId27"/>
  </p:notesMasterIdLst>
  <p:handoutMasterIdLst>
    <p:handoutMasterId r:id="rId28"/>
  </p:handoutMasterIdLst>
  <p:sldIdLst>
    <p:sldId id="355" r:id="rId4"/>
    <p:sldId id="394" r:id="rId5"/>
    <p:sldId id="361" r:id="rId6"/>
    <p:sldId id="373" r:id="rId7"/>
    <p:sldId id="374" r:id="rId8"/>
    <p:sldId id="375" r:id="rId9"/>
    <p:sldId id="376" r:id="rId10"/>
    <p:sldId id="378" r:id="rId11"/>
    <p:sldId id="379" r:id="rId12"/>
    <p:sldId id="381" r:id="rId13"/>
    <p:sldId id="382" r:id="rId14"/>
    <p:sldId id="383" r:id="rId15"/>
    <p:sldId id="384" r:id="rId16"/>
    <p:sldId id="385" r:id="rId17"/>
    <p:sldId id="386" r:id="rId18"/>
    <p:sldId id="387" r:id="rId19"/>
    <p:sldId id="388" r:id="rId20"/>
    <p:sldId id="389" r:id="rId21"/>
    <p:sldId id="390" r:id="rId22"/>
    <p:sldId id="391" r:id="rId23"/>
    <p:sldId id="392" r:id="rId24"/>
    <p:sldId id="364" r:id="rId25"/>
    <p:sldId id="356" r:id="rId2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FF"/>
    <a:srgbClr val="000099"/>
    <a:srgbClr val="003399"/>
    <a:srgbClr val="CC0000"/>
    <a:srgbClr val="EAEAEA"/>
    <a:srgbClr val="99CCFF"/>
    <a:srgbClr val="CCECFF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39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462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66D006C-09C5-459A-B5F2-E8D60BB0BCC6}" type="datetimeFigureOut">
              <a:rPr lang="cs-CZ" altLang="en-US"/>
              <a:pPr/>
              <a:t>06.11.2016</a:t>
            </a:fld>
            <a:endParaRPr lang="en-US" altLang="en-US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FFB4A4A-1447-4B4D-BDC8-A110FB5947A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75D9F00-5686-442C-AD42-36701E1303AB}" type="datetimeFigureOut">
              <a:rPr lang="en-US" altLang="en-US"/>
              <a:pPr/>
              <a:t>11/6/2016</a:t>
            </a:fld>
            <a:endParaRPr lang="en-GB" alt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fr-FR" altLang="en-US" smtClean="0"/>
              <a:t>Cliquez pour modifier les styles du texte du masque</a:t>
            </a:r>
          </a:p>
          <a:p>
            <a:pPr lvl="1"/>
            <a:r>
              <a:rPr lang="fr-FR" altLang="en-US" smtClean="0"/>
              <a:t>Deuxième niveau</a:t>
            </a:r>
          </a:p>
          <a:p>
            <a:pPr lvl="2"/>
            <a:r>
              <a:rPr lang="fr-FR" altLang="en-US" smtClean="0"/>
              <a:t>Troisième niveau</a:t>
            </a:r>
          </a:p>
          <a:p>
            <a:pPr lvl="3"/>
            <a:r>
              <a:rPr lang="fr-FR" altLang="en-US" smtClean="0"/>
              <a:t>Quatrième niveau</a:t>
            </a:r>
          </a:p>
          <a:p>
            <a:pPr lvl="4"/>
            <a:r>
              <a:rPr lang="fr-FR" altLang="en-US" smtClean="0"/>
              <a:t>Cinquième niveau</a:t>
            </a:r>
            <a:endParaRPr lang="en-GB" altLang="en-US" smtClean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8E2BCA7-3BF8-4205-9517-EC4D5376F079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6D4DED38-A5CC-448E-891C-2EC58648DF15}" type="slidenum">
              <a:rPr lang="en-GB" altLang="en-US" sz="1200"/>
              <a:pPr eaLnBrk="1" hangingPunct="1"/>
              <a:t>1</a:t>
            </a:fld>
            <a:endParaRPr lang="en-GB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1BBFE2-93BB-4050-94C0-998BA8A0AD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3119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EFE978-B41E-48A6-B0EF-D8BF754873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7995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322C06-2B4A-4449-848F-9D4ADE7808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4564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68313" y="163988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59313" y="163988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BE2A5F-E659-4DE0-ACD4-5DC8F19826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550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C5ECF8-D5F5-4484-8D0A-C6759E105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013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6F604F-2B3F-40DE-8F5C-00DDE1B90E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5736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309938-AD9F-49FB-9660-59BC7E24CF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7953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3831EC-EEEA-4AA5-B040-4986CE917E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0498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1C97FF-558F-48AD-8A67-AFF9791F39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69525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5BC7D4-2281-4F9B-8B78-7A07AF32F6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8952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38925" y="274638"/>
            <a:ext cx="2058988" cy="5891212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9325" cy="5891212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648DFF-8238-4E32-AEFB-4C87297A8B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78262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68313" y="1639888"/>
            <a:ext cx="4038600" cy="4525962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59313" y="1639888"/>
            <a:ext cx="4038600" cy="4525962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94F4AC-AAFD-4D53-A2E5-2168C7870C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24059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82C8C16-8114-4158-9AB4-102FB8A6D0E1}" type="datetimeFigureOut">
              <a:rPr lang="en-US" altLang="en-US"/>
              <a:pPr/>
              <a:t>11/6/2016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FE53F8-F0E4-42E7-AB83-B3DDF4A75E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42283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897BE9-5F60-47AC-B026-F7B22D176253}" type="datetimeFigureOut">
              <a:rPr lang="en-US" altLang="en-US"/>
              <a:pPr/>
              <a:t>11/6/2016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2F4236-6D4D-4EE2-A375-4D953AB273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96156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CD7CE1B-7DFF-40D2-9B23-30712B26F9EC}" type="datetimeFigureOut">
              <a:rPr lang="en-US" altLang="en-US"/>
              <a:pPr/>
              <a:t>11/6/2016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3330CC-8B00-4877-9AE0-5460A576DC8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08444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13452A-00D3-49C2-B069-D4AACE7F581D}" type="datetimeFigureOut">
              <a:rPr lang="en-US" altLang="en-US"/>
              <a:pPr/>
              <a:t>11/6/2016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8C2B15-773C-4529-AC8C-19CB36F19C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3005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AA745EB-C34C-40E0-8019-6664476B47BF}" type="datetimeFigureOut">
              <a:rPr lang="en-US" altLang="en-US"/>
              <a:pPr/>
              <a:t>11/6/2016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9729DC-A9A8-42FF-A9B4-16A0B78FB2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51313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D7303F4-39A2-4931-9C50-B6DFAF37714D}" type="datetimeFigureOut">
              <a:rPr lang="en-US" altLang="en-US"/>
              <a:pPr/>
              <a:t>11/6/2016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238851-F285-4510-BA21-408737E32F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70516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401780-B1A0-4FD4-B210-5925FFAC2E5F}" type="datetimeFigureOut">
              <a:rPr lang="en-US" altLang="en-US"/>
              <a:pPr/>
              <a:t>11/6/2016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60ACE5-A355-48F6-B9C2-EAA62A6715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74623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DB00730-4E34-4009-9083-15F2B8102BBE}" type="datetimeFigureOut">
              <a:rPr lang="en-US" altLang="en-US"/>
              <a:pPr/>
              <a:t>11/6/2016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4DE6CE-F61F-4AF8-B201-C008EDA5D6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33992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DF45FF8-D514-424B-89A1-A2B002FD257F}" type="datetimeFigureOut">
              <a:rPr lang="en-US" altLang="en-US"/>
              <a:pPr/>
              <a:t>11/6/2016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46F6EA-5926-4E12-8DCF-A4E8CC7129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34545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79B66E-ABD5-4DE8-8C53-CAFB2F0A1EBC}" type="datetimeFigureOut">
              <a:rPr lang="en-US" altLang="en-US"/>
              <a:pPr/>
              <a:t>11/6/2016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4C6437-B967-49E2-A4D3-9DFE7DF7CA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53091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574FF22-82DC-43A5-BBE2-D55B9ECAADC8}" type="datetimeFigureOut">
              <a:rPr lang="en-US" altLang="en-US"/>
              <a:pPr/>
              <a:t>11/6/2016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F1423C-93D4-480A-844E-E7B397B42A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61940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Cliquez pour modifier le style des sous-titres du masque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AFC649F-107A-4ED7-AED3-FF49FCBC30DB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63726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75B551C-C42F-4087-93B4-48D37AB650FF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20054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45E3CA-659B-47E6-A477-C0911D1C2015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34109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68313" y="163988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59313" y="163988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7063A1F-CA43-4C47-86BB-AFFE9BEAF688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92698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1BA5E9D-9BED-4704-9CC3-F73BA1C0A517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06225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A7CCF0C-9E14-4D9A-8F42-6D3F5C085258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88305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F93C9DF-76F9-4D55-B50B-15DBEBCD1EEA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84113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70B0B5-AA43-4BFF-80B4-4C6E39CFAA9E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2652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4D831EA-4DCC-485C-B32D-1F9649C61C7E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78915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3206D36-B0EA-481C-B148-6F3AA0D19FDB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74136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38925" y="274638"/>
            <a:ext cx="2058988" cy="5891212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9325" cy="5891212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90C9FBB-FCA2-4DE4-9A6C-EFA4D892FF5B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14565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468313" y="1639888"/>
            <a:ext cx="4038600" cy="4525962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59313" y="1639888"/>
            <a:ext cx="4038600" cy="4525962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B27AC36-243C-47BC-8633-2B6F3C6AAEB3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9359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IE-logo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5195888"/>
            <a:ext cx="1692275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3988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2CDDBB5-2054-4553-9E22-E2F127C17B70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32" name="Rectangle 8"/>
          <p:cNvSpPr>
            <a:spLocks noChangeArrowheads="1"/>
          </p:cNvSpPr>
          <p:nvPr userDrawn="1"/>
        </p:nvSpPr>
        <p:spPr bwMode="auto">
          <a:xfrm>
            <a:off x="0" y="6381750"/>
            <a:ext cx="7235825" cy="71438"/>
          </a:xfrm>
          <a:prstGeom prst="rect">
            <a:avLst/>
          </a:prstGeom>
          <a:solidFill>
            <a:srgbClr val="003399"/>
          </a:solidFill>
          <a:ln w="9525">
            <a:solidFill>
              <a:srgbClr val="003399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GB" altLang="en-US" smtClean="0">
              <a:ea typeface="+mn-ea"/>
            </a:endParaRPr>
          </a:p>
        </p:txBody>
      </p:sp>
      <p:sp>
        <p:nvSpPr>
          <p:cNvPr id="1033" name="Rectangle 9"/>
          <p:cNvSpPr>
            <a:spLocks noChangeArrowheads="1"/>
          </p:cNvSpPr>
          <p:nvPr userDrawn="1"/>
        </p:nvSpPr>
        <p:spPr bwMode="auto">
          <a:xfrm>
            <a:off x="179388" y="6453188"/>
            <a:ext cx="6697662" cy="71437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GB" altLang="en-US" smtClean="0">
              <a:ea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3399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3399"/>
          </a:solidFill>
          <a:latin typeface="Calibri" pitchFamily="34" charset="0"/>
          <a:ea typeface="MS PGothic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3399"/>
          </a:solidFill>
          <a:latin typeface="Calibri" pitchFamily="34" charset="0"/>
          <a:ea typeface="MS PGothic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3399"/>
          </a:solidFill>
          <a:latin typeface="Calibri" pitchFamily="34" charset="0"/>
          <a:ea typeface="MS PGothic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3399"/>
          </a:solidFill>
          <a:latin typeface="Calibri" pitchFamily="34" charset="0"/>
          <a:ea typeface="MS PGothic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003399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003399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003399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003399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433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465D980E-769B-4847-9847-BD1922A7FA17}" type="datetimeFigureOut">
              <a:rPr lang="en-US" altLang="en-US"/>
              <a:pPr/>
              <a:t>11/6/2016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4A02D698-A0B0-47FD-9180-DE097D49B9F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IE-logo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5195888"/>
            <a:ext cx="1692275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3988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+mn-ea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08E1F4-3890-42EA-BB20-D3336146BE62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en-US" sz="14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032" name="Rectangle 8"/>
          <p:cNvSpPr>
            <a:spLocks noChangeArrowheads="1"/>
          </p:cNvSpPr>
          <p:nvPr userDrawn="1"/>
        </p:nvSpPr>
        <p:spPr bwMode="auto">
          <a:xfrm>
            <a:off x="0" y="6381750"/>
            <a:ext cx="7235825" cy="71438"/>
          </a:xfrm>
          <a:prstGeom prst="rect">
            <a:avLst/>
          </a:prstGeom>
          <a:solidFill>
            <a:srgbClr val="003399"/>
          </a:solidFill>
          <a:ln w="9525">
            <a:solidFill>
              <a:srgbClr val="003399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033" name="Rectangle 9"/>
          <p:cNvSpPr>
            <a:spLocks noChangeArrowheads="1"/>
          </p:cNvSpPr>
          <p:nvPr userDrawn="1"/>
        </p:nvSpPr>
        <p:spPr bwMode="auto">
          <a:xfrm>
            <a:off x="179388" y="6453188"/>
            <a:ext cx="6697662" cy="71437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0100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3399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3399"/>
          </a:solidFill>
          <a:latin typeface="Calibri" pitchFamily="34" charset="0"/>
          <a:ea typeface="MS PGothic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3399"/>
          </a:solidFill>
          <a:latin typeface="Calibri" pitchFamily="34" charset="0"/>
          <a:ea typeface="MS PGothic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3399"/>
          </a:solidFill>
          <a:latin typeface="Calibri" pitchFamily="34" charset="0"/>
          <a:ea typeface="MS PGothic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3399"/>
          </a:solidFill>
          <a:latin typeface="Calibri" pitchFamily="34" charset="0"/>
          <a:ea typeface="MS PGothic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003399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003399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003399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003399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m.sverepa@inclusion-europe.org" TargetMode="External"/><Relationship Id="rId2" Type="http://schemas.openxmlformats.org/officeDocument/2006/relationships/hyperlink" Target="http://www.inclusion-europe.o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1196752"/>
            <a:ext cx="8496300" cy="3961036"/>
          </a:xfrm>
        </p:spPr>
        <p:txBody>
          <a:bodyPr/>
          <a:lstStyle/>
          <a:p>
            <a:pPr eaLnBrk="1" hangingPunct="1"/>
            <a:r>
              <a:rPr lang="cs-CZ" altLang="en-US" sz="6000" b="1" dirty="0" smtClean="0">
                <a:solidFill>
                  <a:srgbClr val="000099"/>
                </a:solidFill>
                <a:latin typeface="+mn-lt"/>
              </a:rPr>
              <a:t>Inclusion Europe:</a:t>
            </a:r>
            <a:r>
              <a:rPr lang="cs-CZ" altLang="en-US" sz="7800" b="1" dirty="0" smtClean="0">
                <a:solidFill>
                  <a:srgbClr val="000099"/>
                </a:solidFill>
                <a:latin typeface="+mn-lt"/>
              </a:rPr>
              <a:t/>
            </a:r>
            <a:br>
              <a:rPr lang="cs-CZ" altLang="en-US" sz="7800" b="1" dirty="0" smtClean="0">
                <a:solidFill>
                  <a:srgbClr val="000099"/>
                </a:solidFill>
                <a:latin typeface="+mn-lt"/>
              </a:rPr>
            </a:br>
            <a:r>
              <a:rPr lang="en-US" altLang="en-US" sz="4800" b="1" dirty="0" smtClean="0">
                <a:solidFill>
                  <a:srgbClr val="000099"/>
                </a:solidFill>
                <a:latin typeface="+mn-lt"/>
              </a:rPr>
              <a:t>How we work with European Parliament and Commission</a:t>
            </a:r>
            <a:r>
              <a:rPr lang="nl-NL" altLang="en-US" sz="3600" dirty="0" smtClean="0">
                <a:solidFill>
                  <a:srgbClr val="000099"/>
                </a:solidFill>
                <a:latin typeface="+mn-lt"/>
              </a:rPr>
              <a:t/>
            </a:r>
            <a:br>
              <a:rPr lang="nl-NL" altLang="en-US" sz="3600" dirty="0" smtClean="0">
                <a:solidFill>
                  <a:srgbClr val="000099"/>
                </a:solidFill>
                <a:latin typeface="+mn-lt"/>
              </a:rPr>
            </a:br>
            <a:r>
              <a:rPr lang="nl-NL" altLang="en-US" sz="3600" dirty="0" smtClean="0">
                <a:solidFill>
                  <a:srgbClr val="000099"/>
                </a:solidFill>
                <a:latin typeface="+mn-lt"/>
              </a:rPr>
              <a:t/>
            </a:r>
            <a:br>
              <a:rPr lang="nl-NL" altLang="en-US" sz="3600" dirty="0" smtClean="0">
                <a:solidFill>
                  <a:srgbClr val="000099"/>
                </a:solidFill>
                <a:latin typeface="+mn-lt"/>
              </a:rPr>
            </a:br>
            <a:r>
              <a:rPr lang="cs-CZ" altLang="en-US" sz="3600" b="1" dirty="0" smtClean="0">
                <a:solidFill>
                  <a:schemeClr val="tx1"/>
                </a:solidFill>
                <a:latin typeface="+mn-lt"/>
              </a:rPr>
              <a:t>Milan Šveřepa</a:t>
            </a:r>
            <a:r>
              <a:rPr lang="cs-CZ" altLang="en-US" sz="36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cs-CZ" altLang="en-US" sz="3600" dirty="0" smtClean="0">
                <a:solidFill>
                  <a:schemeClr val="tx1"/>
                </a:solidFill>
                <a:latin typeface="+mn-lt"/>
              </a:rPr>
            </a:br>
            <a:r>
              <a:rPr lang="cs-CZ" altLang="en-US" sz="3600" dirty="0" smtClean="0">
                <a:solidFill>
                  <a:schemeClr val="tx1"/>
                </a:solidFill>
                <a:latin typeface="+mn-lt"/>
              </a:rPr>
              <a:t>director, </a:t>
            </a:r>
            <a:r>
              <a:rPr lang="nl-NL" altLang="en-US" sz="3600" dirty="0" smtClean="0">
                <a:solidFill>
                  <a:schemeClr val="tx1"/>
                </a:solidFill>
                <a:latin typeface="+mn-lt"/>
              </a:rPr>
              <a:t>Inclusion Europe</a:t>
            </a:r>
            <a:endParaRPr lang="en-US" altLang="en-US" sz="3600" dirty="0" smtClean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76672"/>
            <a:ext cx="9144000" cy="3672954"/>
          </a:xfrm>
          <a:noFill/>
        </p:spPr>
        <p:txBody>
          <a:bodyPr/>
          <a:lstStyle/>
          <a:p>
            <a:pPr marL="0" indent="0" algn="ctr">
              <a:buNone/>
            </a:pPr>
            <a:r>
              <a:rPr lang="en-US" sz="4800" b="1" dirty="0" smtClean="0">
                <a:effectLst/>
              </a:rPr>
              <a:t>Inclusion Europe makes sure that European policies include the needs of people with intellectual disabilities</a:t>
            </a:r>
            <a:r>
              <a:rPr lang="cs-CZ" sz="4800" b="1" dirty="0" smtClean="0">
                <a:effectLst/>
              </a:rPr>
              <a:t> and their families</a:t>
            </a:r>
            <a:r>
              <a:rPr lang="en-US" sz="4800" b="1" dirty="0" smtClean="0">
                <a:effectLst/>
              </a:rPr>
              <a:t>.</a:t>
            </a:r>
            <a:endParaRPr lang="en-US" sz="6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66320"/>
            <a:ext cx="9144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31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404664"/>
            <a:ext cx="8229600" cy="5761186"/>
          </a:xfrm>
        </p:spPr>
        <p:txBody>
          <a:bodyPr/>
          <a:lstStyle/>
          <a:p>
            <a:pPr marL="0" indent="0">
              <a:buNone/>
            </a:pPr>
            <a:r>
              <a:rPr lang="en-US" sz="3000" dirty="0" smtClean="0">
                <a:effectLst/>
              </a:rPr>
              <a:t>European policies can change the lives of people with intellectual disabilities and their families for the better.</a:t>
            </a:r>
            <a:endParaRPr lang="cs-CZ" sz="3000" dirty="0" smtClean="0">
              <a:effectLst/>
            </a:endParaRPr>
          </a:p>
          <a:p>
            <a:pPr marL="0" indent="0">
              <a:buNone/>
            </a:pPr>
            <a:r>
              <a:rPr lang="en-US" sz="3000" dirty="0" smtClean="0">
                <a:effectLst/>
              </a:rPr>
              <a:t>We work on the policies that are important to our members.</a:t>
            </a:r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endParaRPr lang="cs-CZ" dirty="0" smtClean="0">
              <a:effectLst/>
            </a:endParaRPr>
          </a:p>
          <a:p>
            <a:pPr marL="0" indent="0">
              <a:buNone/>
            </a:pPr>
            <a:r>
              <a:rPr lang="cs-CZ" sz="2800" dirty="0"/>
              <a:t>We develop policy papers.</a:t>
            </a:r>
          </a:p>
          <a:p>
            <a:pPr marL="0" indent="0">
              <a:buNone/>
            </a:pPr>
            <a:r>
              <a:rPr lang="cs-CZ" sz="2800" dirty="0" smtClean="0"/>
              <a:t>We </a:t>
            </a:r>
            <a:r>
              <a:rPr lang="cs-CZ" sz="2800" dirty="0"/>
              <a:t>organize events for EU officials to learn about the needs of people with intellectual disabilities and their families.</a:t>
            </a:r>
          </a:p>
          <a:p>
            <a:pPr marL="0" indent="0">
              <a:buNone/>
            </a:pPr>
            <a:r>
              <a:rPr lang="cs-CZ" sz="2800" dirty="0" smtClean="0"/>
              <a:t>We </a:t>
            </a:r>
            <a:r>
              <a:rPr lang="cs-CZ" sz="2800" dirty="0"/>
              <a:t>make sure important documents reflect the voice of people with intellectual disabilities and their families.</a:t>
            </a:r>
          </a:p>
          <a:p>
            <a:pPr marL="0" indent="0">
              <a:buNone/>
            </a:pP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85211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altLang="en-US" sz="1800" dirty="0" smtClean="0"/>
          </a:p>
          <a:p>
            <a:pPr marL="0" indent="0">
              <a:buFontTx/>
              <a:buNone/>
            </a:pPr>
            <a:endParaRPr lang="en-US" altLang="en-US" sz="1800" dirty="0" smtClean="0"/>
          </a:p>
          <a:p>
            <a:pPr marL="0" indent="0">
              <a:buNone/>
            </a:pPr>
            <a:r>
              <a:rPr lang="cs-CZ" altLang="en-US" sz="2800" dirty="0" smtClean="0"/>
              <a:t>European Union s</a:t>
            </a:r>
            <a:r>
              <a:rPr lang="en-US" altLang="en-US" sz="2800" dirty="0" err="1" smtClean="0"/>
              <a:t>tarted</a:t>
            </a:r>
            <a:r>
              <a:rPr lang="en-US" altLang="en-US" sz="2800" dirty="0" smtClean="0"/>
              <a:t> </a:t>
            </a:r>
            <a:r>
              <a:rPr lang="en-US" altLang="en-US" sz="2800" dirty="0" smtClean="0"/>
              <a:t>as a group of 6 countries in </a:t>
            </a:r>
            <a:r>
              <a:rPr lang="en-US" altLang="en-US" sz="2800" dirty="0" smtClean="0"/>
              <a:t>1951</a:t>
            </a:r>
            <a:r>
              <a:rPr lang="cs-CZ" altLang="en-US" sz="2800" dirty="0" smtClean="0"/>
              <a:t>: </a:t>
            </a:r>
            <a:r>
              <a:rPr lang="en-US" altLang="en-US" sz="2800" dirty="0" smtClean="0"/>
              <a:t>Maintain </a:t>
            </a:r>
            <a:r>
              <a:rPr lang="en-US" altLang="en-US" sz="2800" dirty="0" smtClean="0"/>
              <a:t>peace after World War </a:t>
            </a:r>
            <a:r>
              <a:rPr lang="cs-CZ" altLang="en-US" sz="2800" dirty="0" smtClean="0"/>
              <a:t>II.</a:t>
            </a:r>
            <a:endParaRPr lang="en-US" altLang="en-US" sz="2800" dirty="0" smtClean="0"/>
          </a:p>
          <a:p>
            <a:pPr marL="0" indent="0">
              <a:buNone/>
            </a:pPr>
            <a:r>
              <a:rPr lang="en-US" altLang="en-US" sz="2800" dirty="0" smtClean="0"/>
              <a:t>Now – political and economic union with 28 members</a:t>
            </a:r>
          </a:p>
          <a:p>
            <a:pPr marL="0" indent="0">
              <a:buNone/>
            </a:pPr>
            <a:r>
              <a:rPr lang="en-US" altLang="en-US" sz="2800" dirty="0" smtClean="0"/>
              <a:t>Work is based on important treaties</a:t>
            </a:r>
          </a:p>
          <a:p>
            <a:pPr marL="0" indent="0">
              <a:buNone/>
            </a:pPr>
            <a:r>
              <a:rPr lang="en-US" altLang="en-US" sz="2800" dirty="0" smtClean="0"/>
              <a:t>Run by different institutions</a:t>
            </a:r>
          </a:p>
          <a:p>
            <a:pPr marL="0" indent="0">
              <a:buNone/>
            </a:pPr>
            <a:r>
              <a:rPr lang="en-US" altLang="en-US" sz="2800" dirty="0" smtClean="0"/>
              <a:t>Decides on laws</a:t>
            </a:r>
          </a:p>
          <a:p>
            <a:pPr marL="0" indent="0">
              <a:buNone/>
            </a:pPr>
            <a:r>
              <a:rPr lang="en-US" altLang="en-US" sz="2800" dirty="0" smtClean="0"/>
              <a:t>European law is more powerful </a:t>
            </a:r>
            <a:r>
              <a:rPr lang="en-US" altLang="en-US" sz="2800" dirty="0" smtClean="0"/>
              <a:t>than </a:t>
            </a:r>
            <a:r>
              <a:rPr lang="en-US" altLang="en-US" sz="2800" dirty="0" smtClean="0"/>
              <a:t>the laws in the member states!</a:t>
            </a:r>
            <a:r>
              <a:rPr lang="en-US" altLang="en-US" sz="1800" dirty="0" smtClean="0"/>
              <a:t/>
            </a:r>
            <a:br>
              <a:rPr lang="en-US" altLang="en-US" sz="1800" dirty="0" smtClean="0"/>
            </a:br>
            <a:endParaRPr lang="en-US" altLang="en-US" sz="1800" dirty="0" smtClean="0"/>
          </a:p>
        </p:txBody>
      </p:sp>
      <p:pic>
        <p:nvPicPr>
          <p:cNvPr id="30723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225" y="188640"/>
            <a:ext cx="2771775" cy="184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1852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Content Placeholder 2"/>
          <p:cNvSpPr>
            <a:spLocks noGrp="1"/>
          </p:cNvSpPr>
          <p:nvPr>
            <p:ph idx="1"/>
          </p:nvPr>
        </p:nvSpPr>
        <p:spPr>
          <a:xfrm>
            <a:off x="468313" y="188640"/>
            <a:ext cx="8229600" cy="597721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cs-CZ" altLang="en-US" sz="3000" b="1" dirty="0" smtClean="0"/>
              <a:t>The main EU institutions are:</a:t>
            </a:r>
          </a:p>
          <a:p>
            <a:r>
              <a:rPr lang="en-US" altLang="en-US" sz="3000" dirty="0" smtClean="0"/>
              <a:t>The </a:t>
            </a:r>
            <a:r>
              <a:rPr lang="en-US" altLang="en-US" sz="3000" dirty="0" smtClean="0"/>
              <a:t>European Commission</a:t>
            </a:r>
          </a:p>
          <a:p>
            <a:r>
              <a:rPr lang="en-US" altLang="en-US" sz="3000" dirty="0" smtClean="0"/>
              <a:t>The European Parliament</a:t>
            </a:r>
          </a:p>
          <a:p>
            <a:r>
              <a:rPr lang="en-US" altLang="en-US" sz="3000" dirty="0" smtClean="0"/>
              <a:t>The European Council</a:t>
            </a:r>
          </a:p>
          <a:p>
            <a:r>
              <a:rPr lang="en-US" altLang="en-US" sz="3000" dirty="0" smtClean="0"/>
              <a:t>The </a:t>
            </a:r>
            <a:r>
              <a:rPr lang="en-US" altLang="en-US" sz="3000" dirty="0" smtClean="0"/>
              <a:t>European Court of Justice</a:t>
            </a:r>
          </a:p>
          <a:p>
            <a:r>
              <a:rPr lang="en-US" altLang="en-US" sz="3000" dirty="0" smtClean="0"/>
              <a:t>The European Court of Auditors</a:t>
            </a:r>
          </a:p>
          <a:p>
            <a:r>
              <a:rPr lang="en-US" altLang="en-US" sz="3000" dirty="0" smtClean="0"/>
              <a:t>The European Central Bank</a:t>
            </a:r>
          </a:p>
          <a:p>
            <a:pPr marL="0" indent="0">
              <a:buFontTx/>
              <a:buNone/>
            </a:pPr>
            <a:endParaRPr lang="en-US" altLang="en-US" sz="3000" dirty="0" smtClean="0"/>
          </a:p>
          <a:p>
            <a:pPr marL="0" indent="0">
              <a:buFontTx/>
              <a:buNone/>
            </a:pPr>
            <a:endParaRPr lang="en-US" altLang="en-US" sz="3000" dirty="0" smtClean="0"/>
          </a:p>
        </p:txBody>
      </p:sp>
      <p:pic>
        <p:nvPicPr>
          <p:cNvPr id="32771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510087"/>
            <a:ext cx="3913187" cy="234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7739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solidFill>
                  <a:srgbClr val="000099"/>
                </a:solidFill>
              </a:rPr>
              <a:t>The European Commission</a:t>
            </a:r>
          </a:p>
        </p:txBody>
      </p:sp>
      <p:sp>
        <p:nvSpPr>
          <p:cNvPr id="35842" name="Content Placeholder 2"/>
          <p:cNvSpPr>
            <a:spLocks noGrp="1"/>
          </p:cNvSpPr>
          <p:nvPr>
            <p:ph idx="1"/>
          </p:nvPr>
        </p:nvSpPr>
        <p:spPr>
          <a:xfrm>
            <a:off x="468313" y="1341438"/>
            <a:ext cx="8229600" cy="4824412"/>
          </a:xfrm>
        </p:spPr>
        <p:txBody>
          <a:bodyPr/>
          <a:lstStyle/>
          <a:p>
            <a:pPr marL="0" indent="0">
              <a:buFontTx/>
              <a:buNone/>
            </a:pPr>
            <a:endParaRPr lang="en-US" altLang="en-US" sz="1800" smtClean="0">
              <a:latin typeface="Verdana" panose="020B0604030504040204" pitchFamily="34" charset="0"/>
            </a:endParaRPr>
          </a:p>
          <a:p>
            <a:pPr marL="0" indent="0">
              <a:buFontTx/>
              <a:buNone/>
            </a:pPr>
            <a:r>
              <a:rPr lang="en-US" altLang="en-US" sz="1800" smtClean="0">
                <a:latin typeface="Verdana" panose="020B0604030504040204" pitchFamily="34" charset="0"/>
              </a:rPr>
              <a:t>   - Works a bit like a government </a:t>
            </a:r>
          </a:p>
          <a:p>
            <a:pPr marL="0" indent="0">
              <a:buFontTx/>
              <a:buNone/>
            </a:pPr>
            <a:r>
              <a:rPr lang="en-US" altLang="en-US" sz="1800" smtClean="0">
                <a:latin typeface="Verdana" panose="020B0604030504040204" pitchFamily="34" charset="0"/>
              </a:rPr>
              <a:t>   - Main roles - to come up with new laws</a:t>
            </a:r>
          </a:p>
          <a:p>
            <a:pPr marL="0" indent="0">
              <a:buFontTx/>
              <a:buNone/>
            </a:pPr>
            <a:r>
              <a:rPr lang="en-US" altLang="en-US" sz="1800" smtClean="0">
                <a:latin typeface="Verdana" panose="020B0604030504040204" pitchFamily="34" charset="0"/>
              </a:rPr>
              <a:t>                     - to make sure the principles of the EU are respected</a:t>
            </a:r>
          </a:p>
          <a:p>
            <a:pPr marL="0" indent="0">
              <a:buFontTx/>
              <a:buNone/>
            </a:pPr>
            <a:r>
              <a:rPr lang="en-US" altLang="en-US" sz="1800" smtClean="0">
                <a:latin typeface="Verdana" panose="020B0604030504040204" pitchFamily="34" charset="0"/>
              </a:rPr>
              <a:t>                   </a:t>
            </a:r>
          </a:p>
          <a:p>
            <a:pPr marL="0" indent="0">
              <a:buFontTx/>
              <a:buNone/>
            </a:pPr>
            <a:endParaRPr lang="en-US" altLang="en-US" sz="1800" smtClean="0">
              <a:latin typeface="Verdana" panose="020B0604030504040204" pitchFamily="34" charset="0"/>
            </a:endParaRPr>
          </a:p>
          <a:p>
            <a:pPr marL="0" indent="0">
              <a:buFontTx/>
              <a:buNone/>
            </a:pPr>
            <a:endParaRPr lang="en-US" altLang="en-US" sz="1800" smtClean="0">
              <a:latin typeface="Verdana" panose="020B0604030504040204" pitchFamily="34" charset="0"/>
            </a:endParaRPr>
          </a:p>
          <a:p>
            <a:pPr marL="0" indent="0">
              <a:buFontTx/>
              <a:buNone/>
            </a:pPr>
            <a:endParaRPr lang="en-US" altLang="en-US" sz="1800" smtClean="0">
              <a:latin typeface="Verdana" panose="020B0604030504040204" pitchFamily="34" charset="0"/>
            </a:endParaRPr>
          </a:p>
        </p:txBody>
      </p:sp>
      <p:pic>
        <p:nvPicPr>
          <p:cNvPr id="35843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2960688"/>
            <a:ext cx="4827587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126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solidFill>
                  <a:srgbClr val="000099"/>
                </a:solidFill>
              </a:rPr>
              <a:t>The European Commission</a:t>
            </a:r>
          </a:p>
        </p:txBody>
      </p:sp>
      <p:sp>
        <p:nvSpPr>
          <p:cNvPr id="36866" name="Content Placeholder 2"/>
          <p:cNvSpPr>
            <a:spLocks noGrp="1"/>
          </p:cNvSpPr>
          <p:nvPr>
            <p:ph idx="1"/>
          </p:nvPr>
        </p:nvSpPr>
        <p:spPr>
          <a:xfrm>
            <a:off x="468313" y="1341438"/>
            <a:ext cx="8229600" cy="4824412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3000" dirty="0" smtClean="0"/>
              <a:t>28 </a:t>
            </a:r>
            <a:r>
              <a:rPr lang="en-US" altLang="en-US" sz="3000" dirty="0" smtClean="0"/>
              <a:t>Commissioners – one from each member state</a:t>
            </a:r>
          </a:p>
          <a:p>
            <a:pPr marL="0" indent="0">
              <a:buNone/>
            </a:pPr>
            <a:endParaRPr lang="cs-CZ" altLang="en-US" sz="3000" dirty="0" smtClean="0"/>
          </a:p>
          <a:p>
            <a:pPr marL="0" indent="0">
              <a:buNone/>
            </a:pPr>
            <a:r>
              <a:rPr lang="en-US" altLang="en-US" sz="3000" dirty="0" smtClean="0"/>
              <a:t>Each </a:t>
            </a:r>
            <a:r>
              <a:rPr lang="en-US" altLang="en-US" sz="3000" dirty="0" smtClean="0"/>
              <a:t>commissioner works on a different area, like health or transport</a:t>
            </a:r>
          </a:p>
          <a:p>
            <a:pPr marL="0" indent="0">
              <a:buFontTx/>
              <a:buNone/>
            </a:pPr>
            <a:endParaRPr lang="en-US" altLang="en-US" sz="1800" dirty="0" smtClean="0">
              <a:latin typeface="Verdana" panose="020B0604030504040204" pitchFamily="34" charset="0"/>
            </a:endParaRPr>
          </a:p>
          <a:p>
            <a:pPr marL="0" indent="0">
              <a:buFontTx/>
              <a:buNone/>
            </a:pPr>
            <a:endParaRPr lang="en-US" altLang="en-US" sz="1800" dirty="0" smtClean="0">
              <a:latin typeface="Verdana" panose="020B0604030504040204" pitchFamily="34" charset="0"/>
            </a:endParaRPr>
          </a:p>
          <a:p>
            <a:pPr marL="0" indent="0">
              <a:buFontTx/>
              <a:buNone/>
            </a:pPr>
            <a:endParaRPr lang="en-US" altLang="en-US" sz="1800" dirty="0" smtClean="0">
              <a:latin typeface="Verdana" panose="020B0604030504040204" pitchFamily="34" charset="0"/>
            </a:endParaRPr>
          </a:p>
          <a:p>
            <a:pPr marL="0" indent="0">
              <a:buFontTx/>
              <a:buNone/>
            </a:pPr>
            <a:endParaRPr lang="en-US" altLang="en-US" sz="1800" dirty="0" smtClean="0">
              <a:latin typeface="Verdana" panose="020B0604030504040204" pitchFamily="34" charset="0"/>
            </a:endParaRPr>
          </a:p>
        </p:txBody>
      </p:sp>
      <p:pic>
        <p:nvPicPr>
          <p:cNvPr id="4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55540"/>
            <a:ext cx="9319268" cy="327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614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The European Commission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US" dirty="0" smtClean="0">
                <a:ea typeface="Verdana" panose="020B0604030504040204" pitchFamily="34" charset="0"/>
                <a:cs typeface="Verdana" panose="020B0604030504040204" pitchFamily="34" charset="0"/>
              </a:rPr>
              <a:t>33,000 </a:t>
            </a:r>
            <a:r>
              <a:rPr lang="en-US" dirty="0" smtClean="0">
                <a:ea typeface="Verdana" panose="020B0604030504040204" pitchFamily="34" charset="0"/>
                <a:cs typeface="Verdana" panose="020B0604030504040204" pitchFamily="34" charset="0"/>
              </a:rPr>
              <a:t>people work in the European Commission</a:t>
            </a:r>
          </a:p>
          <a:p>
            <a:pPr marL="0" indent="0">
              <a:buNone/>
              <a:defRPr/>
            </a:pPr>
            <a:r>
              <a:rPr lang="en-US" dirty="0" smtClean="0">
                <a:ea typeface="Verdana" panose="020B0604030504040204" pitchFamily="34" charset="0"/>
                <a:cs typeface="Verdana" panose="020B0604030504040204" pitchFamily="34" charset="0"/>
              </a:rPr>
              <a:t>They are split into different departments</a:t>
            </a:r>
          </a:p>
          <a:p>
            <a:pPr marL="0" indent="0">
              <a:buNone/>
              <a:defRPr/>
            </a:pPr>
            <a:r>
              <a:rPr lang="en-US" dirty="0" smtClean="0">
                <a:ea typeface="Verdana" panose="020B0604030504040204" pitchFamily="34" charset="0"/>
                <a:cs typeface="Verdana" panose="020B0604030504040204" pitchFamily="34" charset="0"/>
              </a:rPr>
              <a:t>The departments are called Directorate Generals (in short, DG)</a:t>
            </a:r>
          </a:p>
          <a:p>
            <a:pPr marL="0" indent="0">
              <a:buNone/>
              <a:defRPr/>
            </a:pPr>
            <a:r>
              <a:rPr lang="en-US" dirty="0" smtClean="0">
                <a:ea typeface="Verdana" panose="020B0604030504040204" pitchFamily="34" charset="0"/>
                <a:cs typeface="Verdana" panose="020B0604030504040204" pitchFamily="34" charset="0"/>
              </a:rPr>
              <a:t>College of Commissioners </a:t>
            </a:r>
            <a:r>
              <a:rPr lang="en-US" dirty="0" smtClean="0">
                <a:ea typeface="Verdana" panose="020B0604030504040204" pitchFamily="34" charset="0"/>
                <a:cs typeface="Verdana" panose="020B0604030504040204" pitchFamily="34" charset="0"/>
              </a:rPr>
              <a:t>meet</a:t>
            </a:r>
            <a:r>
              <a:rPr lang="cs-CZ" dirty="0" smtClean="0">
                <a:ea typeface="Verdana" panose="020B0604030504040204" pitchFamily="34" charset="0"/>
                <a:cs typeface="Verdana" panose="020B0604030504040204" pitchFamily="34" charset="0"/>
              </a:rPr>
              <a:t>s</a:t>
            </a:r>
            <a:r>
              <a:rPr lang="en-US" dirty="0" smtClean="0"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dirty="0" smtClean="0">
                <a:ea typeface="Verdana" panose="020B0604030504040204" pitchFamily="34" charset="0"/>
                <a:cs typeface="Verdana" panose="020B0604030504040204" pitchFamily="34" charset="0"/>
              </a:rPr>
              <a:t>every week, usually on Wednesdays to take decisions on new laws</a:t>
            </a:r>
          </a:p>
          <a:p>
            <a:pPr>
              <a:defRPr/>
            </a:pPr>
            <a:endParaRPr lang="en-US" dirty="0" smtClean="0">
              <a:ea typeface="+mn-ea"/>
            </a:endParaRPr>
          </a:p>
          <a:p>
            <a:pPr>
              <a:defRPr/>
            </a:pPr>
            <a:endParaRPr lang="en-US" dirty="0"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160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The European Parliament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417638"/>
            <a:ext cx="8229600" cy="4748212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ea typeface="Verdana" panose="020B0604030504040204" pitchFamily="34" charset="0"/>
                <a:cs typeface="Verdana" panose="020B0604030504040204" pitchFamily="34" charset="0"/>
              </a:rPr>
              <a:t>751 </a:t>
            </a:r>
            <a:r>
              <a:rPr lang="en-US" dirty="0" smtClean="0">
                <a:ea typeface="Verdana" panose="020B0604030504040204" pitchFamily="34" charset="0"/>
                <a:cs typeface="Verdana" panose="020B0604030504040204" pitchFamily="34" charset="0"/>
              </a:rPr>
              <a:t>Members of the European Parliament</a:t>
            </a:r>
          </a:p>
          <a:p>
            <a:pPr>
              <a:defRPr/>
            </a:pPr>
            <a:r>
              <a:rPr lang="en-US" dirty="0" smtClean="0">
                <a:ea typeface="Verdana" panose="020B0604030504040204" pitchFamily="34" charset="0"/>
                <a:cs typeface="Verdana" panose="020B0604030504040204" pitchFamily="34" charset="0"/>
              </a:rPr>
              <a:t>Elected every 5 years</a:t>
            </a:r>
          </a:p>
          <a:p>
            <a:pPr>
              <a:defRPr/>
            </a:pPr>
            <a:r>
              <a:rPr lang="en-US" dirty="0" smtClean="0">
                <a:ea typeface="Verdana" panose="020B0604030504040204" pitchFamily="34" charset="0"/>
                <a:cs typeface="Verdana" panose="020B0604030504040204" pitchFamily="34" charset="0"/>
              </a:rPr>
              <a:t>Different political groups</a:t>
            </a:r>
          </a:p>
          <a:p>
            <a:pPr>
              <a:defRPr/>
            </a:pPr>
            <a:endParaRPr lang="en-US" dirty="0">
              <a:ea typeface="+mn-ea"/>
            </a:endParaRPr>
          </a:p>
        </p:txBody>
      </p:sp>
      <p:pic>
        <p:nvPicPr>
          <p:cNvPr id="4403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1" y="3068960"/>
            <a:ext cx="4116387" cy="232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88" y="3987800"/>
            <a:ext cx="4495800" cy="215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7285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The European Parliament</a:t>
            </a:r>
          </a:p>
        </p:txBody>
      </p:sp>
      <p:sp>
        <p:nvSpPr>
          <p:cNvPr id="46082" name="Content Placeholder 2"/>
          <p:cNvSpPr>
            <a:spLocks noGrp="1"/>
          </p:cNvSpPr>
          <p:nvPr>
            <p:ph idx="1"/>
          </p:nvPr>
        </p:nvSpPr>
        <p:spPr>
          <a:xfrm>
            <a:off x="468313" y="1417638"/>
            <a:ext cx="8229600" cy="4748212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3000" dirty="0" smtClean="0"/>
              <a:t>Political groups:</a:t>
            </a:r>
          </a:p>
          <a:p>
            <a:pPr marL="0" indent="0"/>
            <a:r>
              <a:rPr lang="en-US" altLang="en-US" sz="3000" dirty="0" smtClean="0"/>
              <a:t>European </a:t>
            </a:r>
            <a:r>
              <a:rPr lang="en-US" altLang="en-US" sz="3000" dirty="0" smtClean="0"/>
              <a:t>People</a:t>
            </a:r>
            <a:r>
              <a:rPr lang="ja-JP" altLang="en-US" sz="3000" dirty="0" smtClean="0"/>
              <a:t>’</a:t>
            </a:r>
            <a:r>
              <a:rPr lang="en-US" altLang="ja-JP" sz="3000" dirty="0" smtClean="0"/>
              <a:t>s Party (EPP)</a:t>
            </a:r>
          </a:p>
          <a:p>
            <a:pPr marL="0" indent="0"/>
            <a:r>
              <a:rPr lang="en-US" altLang="en-US" sz="3000" dirty="0" smtClean="0"/>
              <a:t>Alliance of Socialists and Democrats (S&amp;D)</a:t>
            </a:r>
          </a:p>
          <a:p>
            <a:pPr marL="0" indent="0"/>
            <a:r>
              <a:rPr lang="en-US" altLang="en-US" sz="3000" dirty="0" smtClean="0"/>
              <a:t>European Conservatives and Reformists (ECR)</a:t>
            </a:r>
          </a:p>
          <a:p>
            <a:pPr marL="0" indent="0"/>
            <a:r>
              <a:rPr lang="en-US" altLang="en-US" sz="3000" dirty="0" smtClean="0"/>
              <a:t>Alliance of European Liberal and Democrats (ALDE)</a:t>
            </a:r>
          </a:p>
          <a:p>
            <a:pPr marL="0" indent="0"/>
            <a:r>
              <a:rPr lang="en-US" altLang="en-US" sz="3000" dirty="0" smtClean="0"/>
              <a:t>European United Left / Nordic Green Left </a:t>
            </a:r>
          </a:p>
          <a:p>
            <a:pPr marL="0" indent="0"/>
            <a:r>
              <a:rPr lang="en-US" altLang="en-US" sz="3000" dirty="0" smtClean="0"/>
              <a:t>The Greens</a:t>
            </a:r>
          </a:p>
          <a:p>
            <a:pPr marL="0" indent="0"/>
            <a:r>
              <a:rPr lang="en-US" altLang="en-US" sz="3000" dirty="0" smtClean="0"/>
              <a:t>Europe of Freedom and Direct Democracy Group</a:t>
            </a:r>
          </a:p>
          <a:p>
            <a:pPr marL="0" indent="0"/>
            <a:r>
              <a:rPr lang="en-US" altLang="en-US" sz="3000" dirty="0" smtClean="0"/>
              <a:t>Europe of Nations and Freedom</a:t>
            </a:r>
          </a:p>
          <a:p>
            <a:pPr marL="0" indent="0"/>
            <a:endParaRPr lang="en-US" altLang="en-US" sz="1800" dirty="0" smtClean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928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The European Parliament</a:t>
            </a:r>
          </a:p>
        </p:txBody>
      </p:sp>
      <p:sp>
        <p:nvSpPr>
          <p:cNvPr id="47106" name="Content Placeholder 2"/>
          <p:cNvSpPr>
            <a:spLocks noGrp="1"/>
          </p:cNvSpPr>
          <p:nvPr>
            <p:ph idx="1"/>
          </p:nvPr>
        </p:nvSpPr>
        <p:spPr>
          <a:xfrm>
            <a:off x="468313" y="1268760"/>
            <a:ext cx="8229600" cy="489709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3000" dirty="0" smtClean="0"/>
              <a:t>Committees:</a:t>
            </a:r>
          </a:p>
          <a:p>
            <a:pPr marL="0" indent="0"/>
            <a:r>
              <a:rPr lang="en-US" altLang="en-US" sz="3000" dirty="0" smtClean="0"/>
              <a:t>Human </a:t>
            </a:r>
            <a:r>
              <a:rPr lang="en-US" altLang="en-US" sz="3000" dirty="0" smtClean="0"/>
              <a:t>Rights</a:t>
            </a:r>
          </a:p>
          <a:p>
            <a:pPr marL="0" indent="0"/>
            <a:r>
              <a:rPr lang="en-US" altLang="en-US" sz="3000" dirty="0" smtClean="0"/>
              <a:t>Development</a:t>
            </a:r>
          </a:p>
          <a:p>
            <a:pPr marL="0" indent="0"/>
            <a:r>
              <a:rPr lang="en-US" altLang="en-US" sz="3000" dirty="0" smtClean="0"/>
              <a:t>Employment and Social Affairs</a:t>
            </a:r>
          </a:p>
          <a:p>
            <a:pPr marL="0" indent="0"/>
            <a:r>
              <a:rPr lang="en-US" altLang="en-US" sz="3000" dirty="0" smtClean="0"/>
              <a:t>Civil liberties, Justice and Home Affairs</a:t>
            </a:r>
          </a:p>
          <a:p>
            <a:pPr marL="0" indent="0"/>
            <a:r>
              <a:rPr lang="en-US" altLang="en-US" sz="3000" dirty="0" smtClean="0"/>
              <a:t>Women</a:t>
            </a:r>
            <a:r>
              <a:rPr lang="ja-JP" altLang="en-US" sz="3000" dirty="0" smtClean="0"/>
              <a:t>’</a:t>
            </a:r>
            <a:r>
              <a:rPr lang="en-US" altLang="ja-JP" sz="3000" dirty="0" smtClean="0"/>
              <a:t>s Rights and Gender Equality</a:t>
            </a:r>
          </a:p>
          <a:p>
            <a:pPr marL="0" indent="0"/>
            <a:r>
              <a:rPr lang="en-US" altLang="en-US" sz="3000" dirty="0" smtClean="0"/>
              <a:t>Fisheries</a:t>
            </a:r>
          </a:p>
          <a:p>
            <a:pPr marL="0" indent="0"/>
            <a:r>
              <a:rPr lang="en-US" altLang="en-US" sz="3000" dirty="0" smtClean="0"/>
              <a:t>Transport and Tourism</a:t>
            </a:r>
          </a:p>
          <a:p>
            <a:pPr marL="0" indent="0"/>
            <a:endParaRPr lang="en-US" altLang="en-US" sz="3000" dirty="0" smtClean="0"/>
          </a:p>
          <a:p>
            <a:pPr marL="0" indent="0"/>
            <a:r>
              <a:rPr lang="en-US" altLang="en-US" sz="3000" dirty="0" smtClean="0"/>
              <a:t>And more</a:t>
            </a:r>
          </a:p>
        </p:txBody>
      </p:sp>
    </p:spTree>
    <p:extLst>
      <p:ext uri="{BB962C8B-B14F-4D97-AF65-F5344CB8AC3E}">
        <p14:creationId xmlns:p14="http://schemas.microsoft.com/office/powerpoint/2010/main" val="1953809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The European Parliament</a:t>
            </a:r>
          </a:p>
        </p:txBody>
      </p:sp>
      <p:sp>
        <p:nvSpPr>
          <p:cNvPr id="4813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sz="2000" dirty="0" smtClean="0">
              <a:latin typeface="Verdana" panose="020B0604030504040204" pitchFamily="34" charset="0"/>
            </a:endParaRPr>
          </a:p>
          <a:p>
            <a:r>
              <a:rPr lang="en-US" altLang="en-US" sz="3000" dirty="0" smtClean="0"/>
              <a:t>Passes laws, together with Council</a:t>
            </a:r>
          </a:p>
          <a:p>
            <a:r>
              <a:rPr lang="en-US" altLang="en-US" sz="3000" dirty="0" smtClean="0"/>
              <a:t>Meets in plenary once a month, usually in Strasbourg for 4 days </a:t>
            </a:r>
          </a:p>
          <a:p>
            <a:r>
              <a:rPr lang="en-US" altLang="en-US" sz="3000" dirty="0" smtClean="0"/>
              <a:t>Decides on EU budget</a:t>
            </a:r>
          </a:p>
          <a:p>
            <a:r>
              <a:rPr lang="en-US" altLang="en-US" sz="3000" dirty="0" smtClean="0"/>
              <a:t>Approves the European Commission</a:t>
            </a:r>
          </a:p>
          <a:p>
            <a:endParaRPr lang="en-US" altLang="en-US" sz="2000" dirty="0" smtClean="0">
              <a:latin typeface="Verdana" panose="020B0604030504040204" pitchFamily="34" charset="0"/>
            </a:endParaRPr>
          </a:p>
          <a:p>
            <a:endParaRPr lang="en-US" altLang="en-US" sz="2000" dirty="0" smtClean="0">
              <a:latin typeface="Verdana" panose="020B0604030504040204" pitchFamily="34" charset="0"/>
            </a:endParaRP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4483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The </a:t>
            </a:r>
            <a:r>
              <a:rPr lang="cs-CZ" altLang="en-US" dirty="0" smtClean="0"/>
              <a:t>European </a:t>
            </a:r>
            <a:r>
              <a:rPr lang="en-US" altLang="en-US" dirty="0" smtClean="0"/>
              <a:t>Council</a:t>
            </a:r>
            <a:endParaRPr lang="en-US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341438"/>
            <a:ext cx="8229600" cy="4752975"/>
          </a:xfrm>
        </p:spPr>
        <p:txBody>
          <a:bodyPr/>
          <a:lstStyle/>
          <a:p>
            <a:pPr marL="0" indent="0">
              <a:buFontTx/>
              <a:buNone/>
              <a:defRPr/>
            </a:pPr>
            <a:endParaRPr 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defRPr/>
            </a:pPr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Ministers of different member states</a:t>
            </a:r>
          </a:p>
          <a:p>
            <a:pPr>
              <a:defRPr/>
            </a:pPr>
            <a:r>
              <a:rPr lang="en-US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Decides on laws together with the European Parliament</a:t>
            </a:r>
          </a:p>
          <a:p>
            <a:pPr>
              <a:defRPr/>
            </a:pPr>
            <a:endParaRPr lang="en-US" dirty="0">
              <a:ea typeface="+mn-ea"/>
            </a:endParaRPr>
          </a:p>
        </p:txBody>
      </p:sp>
      <p:pic>
        <p:nvPicPr>
          <p:cNvPr id="50179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213100"/>
            <a:ext cx="4594225" cy="241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0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463" y="2781300"/>
            <a:ext cx="3490912" cy="232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181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The Council of the European Union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341438"/>
            <a:ext cx="8229600" cy="4752975"/>
          </a:xfrm>
        </p:spPr>
        <p:txBody>
          <a:bodyPr/>
          <a:lstStyle/>
          <a:p>
            <a:pPr marL="0" indent="0">
              <a:buFontTx/>
              <a:buNone/>
              <a:defRPr/>
            </a:pPr>
            <a:endParaRPr lang="en-US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buFontTx/>
              <a:buNone/>
              <a:defRPr/>
            </a:pPr>
            <a:r>
              <a:rPr lang="en-US" sz="2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Meets in 10 different configurations</a:t>
            </a:r>
          </a:p>
          <a:p>
            <a:pPr>
              <a:defRPr/>
            </a:pPr>
            <a:r>
              <a:rPr lang="en-US" sz="2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Environment Council</a:t>
            </a:r>
          </a:p>
          <a:p>
            <a:pPr>
              <a:defRPr/>
            </a:pPr>
            <a:r>
              <a:rPr lang="en-US" sz="24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Foreign Affairs Council</a:t>
            </a:r>
          </a:p>
          <a:p>
            <a:pPr>
              <a:defRPr/>
            </a:pPr>
            <a:r>
              <a:rPr lang="en-US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Employment, Social Policy, Health and Consumer Affairs </a:t>
            </a:r>
            <a:r>
              <a:rPr lang="en-US" sz="24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Council (EPSCO)</a:t>
            </a:r>
          </a:p>
          <a:p>
            <a:pPr>
              <a:defRPr/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Education, Youth, Culture and Sports Council</a:t>
            </a:r>
          </a:p>
          <a:p>
            <a:pPr>
              <a:defRPr/>
            </a:pPr>
            <a:endParaRPr lang="en-US" sz="2800" b="1" dirty="0">
              <a:ea typeface="+mn-ea"/>
            </a:endParaRPr>
          </a:p>
          <a:p>
            <a:pPr>
              <a:defRPr/>
            </a:pPr>
            <a:endParaRPr lang="en-US" dirty="0"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44086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Content Placeholder 2"/>
          <p:cNvSpPr>
            <a:spLocks noGrp="1"/>
          </p:cNvSpPr>
          <p:nvPr>
            <p:ph idx="1"/>
          </p:nvPr>
        </p:nvSpPr>
        <p:spPr>
          <a:xfrm>
            <a:off x="468313" y="1341438"/>
            <a:ext cx="8229600" cy="4752975"/>
          </a:xfrm>
        </p:spPr>
        <p:txBody>
          <a:bodyPr/>
          <a:lstStyle/>
          <a:p>
            <a:pPr marL="0" indent="0">
              <a:buFontTx/>
              <a:buNone/>
            </a:pPr>
            <a:endParaRPr lang="en-US" altLang="en-US" sz="3000" dirty="0" smtClean="0"/>
          </a:p>
          <a:p>
            <a:pPr marL="0" indent="0"/>
            <a:r>
              <a:rPr lang="en-US" altLang="en-US" sz="3000" dirty="0" smtClean="0"/>
              <a:t>Member states take turns to be the President of the Council. The Presidency changes every 6 months.</a:t>
            </a:r>
          </a:p>
          <a:p>
            <a:pPr marL="0" indent="0">
              <a:buFontTx/>
              <a:buNone/>
            </a:pPr>
            <a:endParaRPr lang="en-US" altLang="en-US" sz="3000" dirty="0" smtClean="0"/>
          </a:p>
          <a:p>
            <a:pPr marL="0" indent="0">
              <a:buNone/>
            </a:pPr>
            <a:r>
              <a:rPr lang="en-US" altLang="en-US" sz="3000" dirty="0" smtClean="0"/>
              <a:t>January </a:t>
            </a:r>
            <a:r>
              <a:rPr lang="en-US" altLang="en-US" sz="3000" dirty="0" smtClean="0"/>
              <a:t>– June </a:t>
            </a:r>
            <a:r>
              <a:rPr lang="en-US" altLang="en-US" sz="3000" dirty="0" smtClean="0"/>
              <a:t>2016</a:t>
            </a:r>
            <a:r>
              <a:rPr lang="cs-CZ" altLang="en-US" sz="3000" dirty="0" smtClean="0"/>
              <a:t>: </a:t>
            </a:r>
            <a:r>
              <a:rPr lang="en-US" altLang="en-US" sz="3000" dirty="0" smtClean="0"/>
              <a:t>The </a:t>
            </a:r>
            <a:r>
              <a:rPr lang="en-US" altLang="en-US" sz="3000" dirty="0" smtClean="0"/>
              <a:t>Netherlands</a:t>
            </a:r>
          </a:p>
          <a:p>
            <a:pPr marL="0" indent="0">
              <a:buNone/>
            </a:pPr>
            <a:r>
              <a:rPr lang="en-US" altLang="en-US" sz="3000" dirty="0" smtClean="0"/>
              <a:t>July – December </a:t>
            </a:r>
            <a:r>
              <a:rPr lang="en-US" altLang="en-US" sz="3000" dirty="0" smtClean="0"/>
              <a:t>2016</a:t>
            </a:r>
            <a:r>
              <a:rPr lang="cs-CZ" altLang="en-US" sz="3000" dirty="0" smtClean="0"/>
              <a:t>:</a:t>
            </a:r>
            <a:r>
              <a:rPr lang="en-US" altLang="en-US" sz="3000" dirty="0" smtClean="0"/>
              <a:t> </a:t>
            </a:r>
            <a:r>
              <a:rPr lang="en-US" altLang="en-US" sz="3000" dirty="0" smtClean="0"/>
              <a:t>Slovakia</a:t>
            </a:r>
          </a:p>
          <a:p>
            <a:pPr marL="0" indent="0">
              <a:buNone/>
            </a:pPr>
            <a:r>
              <a:rPr lang="en-US" altLang="en-US" sz="3000" dirty="0" smtClean="0"/>
              <a:t>January – June </a:t>
            </a:r>
            <a:r>
              <a:rPr lang="en-US" altLang="en-US" sz="3000" dirty="0" smtClean="0"/>
              <a:t>2017</a:t>
            </a:r>
            <a:r>
              <a:rPr lang="cs-CZ" altLang="en-US" sz="3000" dirty="0" smtClean="0"/>
              <a:t>:</a:t>
            </a:r>
            <a:r>
              <a:rPr lang="en-US" altLang="en-US" sz="3000" dirty="0" smtClean="0"/>
              <a:t> </a:t>
            </a:r>
            <a:r>
              <a:rPr lang="en-US" altLang="en-US" sz="3000" dirty="0" smtClean="0"/>
              <a:t>Malta</a:t>
            </a:r>
          </a:p>
          <a:p>
            <a:pPr marL="0" indent="0">
              <a:buNone/>
            </a:pPr>
            <a:r>
              <a:rPr lang="en-US" altLang="en-US" sz="3000" dirty="0" smtClean="0"/>
              <a:t>July – December </a:t>
            </a:r>
            <a:r>
              <a:rPr lang="en-US" altLang="en-US" sz="3000" dirty="0" smtClean="0"/>
              <a:t>2017</a:t>
            </a:r>
            <a:r>
              <a:rPr lang="cs-CZ" altLang="en-US" sz="3000" dirty="0" smtClean="0"/>
              <a:t>:</a:t>
            </a:r>
            <a:r>
              <a:rPr lang="en-US" altLang="en-US" sz="3000" dirty="0" smtClean="0"/>
              <a:t> </a:t>
            </a:r>
            <a:r>
              <a:rPr lang="en-US" altLang="en-US" sz="3000" strike="sngStrike" dirty="0" smtClean="0"/>
              <a:t>United </a:t>
            </a:r>
            <a:r>
              <a:rPr lang="en-US" altLang="en-US" sz="3000" strike="sngStrike" dirty="0" smtClean="0"/>
              <a:t>Kingdom</a:t>
            </a:r>
            <a:r>
              <a:rPr lang="cs-CZ" altLang="en-US" sz="3000" dirty="0" smtClean="0"/>
              <a:t> Estonia</a:t>
            </a:r>
            <a:endParaRPr lang="en-US" altLang="en-US" sz="3000" dirty="0" smtClean="0"/>
          </a:p>
          <a:p>
            <a:pPr marL="0" indent="0"/>
            <a:endParaRPr lang="en-US" altLang="en-US" sz="30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412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What can the European institutions decide on?</a:t>
            </a:r>
          </a:p>
        </p:txBody>
      </p:sp>
      <p:sp>
        <p:nvSpPr>
          <p:cNvPr id="53250" name="Content Placeholder 2"/>
          <p:cNvSpPr>
            <a:spLocks noGrp="1"/>
          </p:cNvSpPr>
          <p:nvPr>
            <p:ph idx="1"/>
          </p:nvPr>
        </p:nvSpPr>
        <p:spPr>
          <a:xfrm>
            <a:off x="468313" y="1341438"/>
            <a:ext cx="8229600" cy="4752975"/>
          </a:xfrm>
        </p:spPr>
        <p:txBody>
          <a:bodyPr/>
          <a:lstStyle/>
          <a:p>
            <a:pPr marL="0" indent="0">
              <a:buFontTx/>
              <a:buNone/>
            </a:pPr>
            <a:endParaRPr lang="en-US" altLang="en-US" sz="2000" smtClean="0">
              <a:latin typeface="Verdana" panose="020B0604030504040204" pitchFamily="34" charset="0"/>
            </a:endParaRPr>
          </a:p>
          <a:p>
            <a:pPr marL="0" indent="0"/>
            <a:r>
              <a:rPr lang="en-US" altLang="en-US" b="1" smtClean="0"/>
              <a:t>exclusive competence</a:t>
            </a:r>
            <a:r>
              <a:rPr lang="en-US" altLang="en-US" smtClean="0"/>
              <a:t>  (only the EU can act)</a:t>
            </a:r>
          </a:p>
          <a:p>
            <a:pPr marL="0" indent="0"/>
            <a:r>
              <a:rPr lang="en-US" altLang="en-US" b="1" smtClean="0"/>
              <a:t>shared competences  </a:t>
            </a:r>
            <a:r>
              <a:rPr lang="en-US" altLang="en-US" smtClean="0"/>
              <a:t>(the member states can act only</a:t>
            </a:r>
            <a:r>
              <a:rPr lang="en-US" altLang="en-US" i="1" smtClean="0"/>
              <a:t> </a:t>
            </a:r>
            <a:r>
              <a:rPr lang="en-US" altLang="en-US" smtClean="0"/>
              <a:t>if the EU has chosen not to)</a:t>
            </a:r>
          </a:p>
          <a:p>
            <a:pPr marL="0" indent="0"/>
            <a:r>
              <a:rPr lang="en-US" altLang="en-US" b="1" smtClean="0"/>
              <a:t>competence to support, coordinate or supplement</a:t>
            </a:r>
            <a:r>
              <a:rPr lang="en-US" altLang="en-US" smtClean="0"/>
              <a:t> the actions of the member states</a:t>
            </a:r>
          </a:p>
        </p:txBody>
      </p:sp>
    </p:spTree>
    <p:extLst>
      <p:ext uri="{BB962C8B-B14F-4D97-AF65-F5344CB8AC3E}">
        <p14:creationId xmlns:p14="http://schemas.microsoft.com/office/powerpoint/2010/main" val="27254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What can the European institutions decide on?</a:t>
            </a:r>
          </a:p>
        </p:txBody>
      </p:sp>
      <p:sp>
        <p:nvSpPr>
          <p:cNvPr id="54274" name="Content Placeholder 2"/>
          <p:cNvSpPr>
            <a:spLocks noGrp="1"/>
          </p:cNvSpPr>
          <p:nvPr>
            <p:ph idx="1"/>
          </p:nvPr>
        </p:nvSpPr>
        <p:spPr>
          <a:xfrm>
            <a:off x="468313" y="1341438"/>
            <a:ext cx="8229600" cy="4752975"/>
          </a:xfrm>
        </p:spPr>
        <p:txBody>
          <a:bodyPr/>
          <a:lstStyle/>
          <a:p>
            <a:pPr marL="0" indent="0">
              <a:buFontTx/>
              <a:buNone/>
            </a:pPr>
            <a:endParaRPr lang="en-US" altLang="en-US" sz="2000" smtClean="0">
              <a:latin typeface="Verdana" panose="020B0604030504040204" pitchFamily="34" charset="0"/>
            </a:endParaRPr>
          </a:p>
          <a:p>
            <a:pPr marL="0" indent="0"/>
            <a:r>
              <a:rPr lang="en-US" altLang="en-US" b="1" smtClean="0"/>
              <a:t>exclusive competence</a:t>
            </a:r>
            <a:r>
              <a:rPr lang="en-US" altLang="en-US" smtClean="0"/>
              <a:t> </a:t>
            </a:r>
          </a:p>
          <a:p>
            <a:pPr marL="0" indent="0">
              <a:buFontTx/>
              <a:buNone/>
            </a:pPr>
            <a:r>
              <a:rPr lang="en-US" altLang="en-US" smtClean="0"/>
              <a:t> - customs</a:t>
            </a:r>
          </a:p>
          <a:p>
            <a:pPr marL="0" indent="0">
              <a:buFontTx/>
              <a:buNone/>
            </a:pPr>
            <a:r>
              <a:rPr lang="en-US" altLang="en-US" smtClean="0"/>
              <a:t> - competition</a:t>
            </a:r>
          </a:p>
          <a:p>
            <a:pPr marL="0" indent="0">
              <a:buFontTx/>
              <a:buNone/>
            </a:pPr>
            <a:r>
              <a:rPr lang="en-US" altLang="en-US" smtClean="0"/>
              <a:t> - fisheries</a:t>
            </a:r>
          </a:p>
          <a:p>
            <a:pPr marL="0" indent="0">
              <a:buFontTx/>
              <a:buNone/>
            </a:pPr>
            <a:r>
              <a:rPr lang="en-US" altLang="en-US" smtClean="0"/>
              <a:t> - commercial policy</a:t>
            </a:r>
          </a:p>
          <a:p>
            <a:pPr marL="0" indent="0">
              <a:buFontTx/>
              <a:buNone/>
            </a:pPr>
            <a:r>
              <a:rPr lang="en-US" altLang="en-US" smtClean="0"/>
              <a:t> - international agreements</a:t>
            </a:r>
          </a:p>
        </p:txBody>
      </p:sp>
    </p:spTree>
    <p:extLst>
      <p:ext uri="{BB962C8B-B14F-4D97-AF65-F5344CB8AC3E}">
        <p14:creationId xmlns:p14="http://schemas.microsoft.com/office/powerpoint/2010/main" val="1989162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What can the European institutions decide on?</a:t>
            </a:r>
          </a:p>
        </p:txBody>
      </p:sp>
      <p:sp>
        <p:nvSpPr>
          <p:cNvPr id="55298" name="Content Placeholder 2"/>
          <p:cNvSpPr>
            <a:spLocks noGrp="1"/>
          </p:cNvSpPr>
          <p:nvPr>
            <p:ph idx="1"/>
          </p:nvPr>
        </p:nvSpPr>
        <p:spPr>
          <a:xfrm>
            <a:off x="468313" y="1341438"/>
            <a:ext cx="8229600" cy="4752975"/>
          </a:xfrm>
        </p:spPr>
        <p:txBody>
          <a:bodyPr/>
          <a:lstStyle/>
          <a:p>
            <a:pPr marL="0" indent="0">
              <a:buFontTx/>
              <a:buNone/>
            </a:pPr>
            <a:endParaRPr lang="en-US" altLang="en-US" sz="2000" smtClean="0">
              <a:latin typeface="Verdana" panose="020B0604030504040204" pitchFamily="34" charset="0"/>
            </a:endParaRPr>
          </a:p>
          <a:p>
            <a:pPr marL="0" indent="0"/>
            <a:r>
              <a:rPr lang="en-US" altLang="en-US" b="1" smtClean="0"/>
              <a:t>shared competence</a:t>
            </a:r>
            <a:r>
              <a:rPr lang="en-US" altLang="en-US" smtClean="0"/>
              <a:t> </a:t>
            </a:r>
          </a:p>
          <a:p>
            <a:pPr marL="0" indent="0">
              <a:buFontTx/>
              <a:buNone/>
            </a:pPr>
            <a:r>
              <a:rPr lang="en-US" altLang="en-US" smtClean="0"/>
              <a:t> - social policy</a:t>
            </a:r>
          </a:p>
          <a:p>
            <a:pPr marL="0" indent="0">
              <a:buFontTx/>
              <a:buNone/>
            </a:pPr>
            <a:r>
              <a:rPr lang="en-US" altLang="en-US" smtClean="0"/>
              <a:t> - consumer protection</a:t>
            </a:r>
          </a:p>
          <a:p>
            <a:pPr marL="0" indent="0">
              <a:buFontTx/>
              <a:buNone/>
            </a:pPr>
            <a:r>
              <a:rPr lang="en-US" altLang="en-US" smtClean="0"/>
              <a:t> - public health</a:t>
            </a:r>
          </a:p>
          <a:p>
            <a:pPr marL="0" indent="0">
              <a:buFontTx/>
              <a:buNone/>
            </a:pPr>
            <a:r>
              <a:rPr lang="en-US" altLang="en-US" smtClean="0"/>
              <a:t> - development aid</a:t>
            </a:r>
          </a:p>
        </p:txBody>
      </p:sp>
    </p:spTree>
    <p:extLst>
      <p:ext uri="{BB962C8B-B14F-4D97-AF65-F5344CB8AC3E}">
        <p14:creationId xmlns:p14="http://schemas.microsoft.com/office/powerpoint/2010/main" val="67554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What can the European institutions decide on?</a:t>
            </a:r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>
          <a:xfrm>
            <a:off x="468313" y="1341438"/>
            <a:ext cx="8229600" cy="4752975"/>
          </a:xfrm>
        </p:spPr>
        <p:txBody>
          <a:bodyPr/>
          <a:lstStyle/>
          <a:p>
            <a:pPr marL="0" indent="0">
              <a:buFontTx/>
              <a:buNone/>
            </a:pPr>
            <a:endParaRPr lang="en-US" altLang="en-US" sz="2000" smtClean="0">
              <a:latin typeface="Verdana" panose="020B0604030504040204" pitchFamily="34" charset="0"/>
            </a:endParaRPr>
          </a:p>
          <a:p>
            <a:pPr marL="0" indent="0"/>
            <a:r>
              <a:rPr lang="en-US" altLang="en-US" b="1" smtClean="0"/>
              <a:t>competence to support, coordinate or supplement</a:t>
            </a:r>
            <a:r>
              <a:rPr lang="en-US" altLang="en-US" smtClean="0"/>
              <a:t>  </a:t>
            </a:r>
          </a:p>
          <a:p>
            <a:pPr marL="0" indent="0">
              <a:buFontTx/>
              <a:buNone/>
            </a:pPr>
            <a:r>
              <a:rPr lang="en-US" altLang="en-US" smtClean="0"/>
              <a:t> - health</a:t>
            </a:r>
          </a:p>
          <a:p>
            <a:pPr marL="0" indent="0">
              <a:buFontTx/>
              <a:buNone/>
            </a:pPr>
            <a:r>
              <a:rPr lang="en-US" altLang="en-US" smtClean="0"/>
              <a:t> - education</a:t>
            </a:r>
          </a:p>
          <a:p>
            <a:pPr marL="0" indent="0">
              <a:buFontTx/>
              <a:buNone/>
            </a:pPr>
            <a:r>
              <a:rPr lang="en-US" altLang="en-US" smtClean="0"/>
              <a:t> - civil protection</a:t>
            </a:r>
          </a:p>
        </p:txBody>
      </p:sp>
    </p:spTree>
    <p:extLst>
      <p:ext uri="{BB962C8B-B14F-4D97-AF65-F5344CB8AC3E}">
        <p14:creationId xmlns:p14="http://schemas.microsoft.com/office/powerpoint/2010/main" val="38692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Types of EU law</a:t>
            </a:r>
          </a:p>
        </p:txBody>
      </p:sp>
      <p:sp>
        <p:nvSpPr>
          <p:cNvPr id="59394" name="Content Placeholder 2"/>
          <p:cNvSpPr>
            <a:spLocks noGrp="1"/>
          </p:cNvSpPr>
          <p:nvPr>
            <p:ph idx="1"/>
          </p:nvPr>
        </p:nvSpPr>
        <p:spPr>
          <a:xfrm>
            <a:off x="468313" y="1639888"/>
            <a:ext cx="8229600" cy="4668837"/>
          </a:xfrm>
        </p:spPr>
        <p:txBody>
          <a:bodyPr/>
          <a:lstStyle/>
          <a:p>
            <a:pPr marL="0" indent="0">
              <a:buFontTx/>
              <a:buNone/>
            </a:pPr>
            <a:endParaRPr lang="en-US" altLang="en-US" sz="1800" smtClean="0">
              <a:latin typeface="Verdana" panose="020B0604030504040204" pitchFamily="34" charset="0"/>
            </a:endParaRPr>
          </a:p>
          <a:p>
            <a:pPr marL="0" indent="0">
              <a:buFontTx/>
              <a:buNone/>
            </a:pPr>
            <a:r>
              <a:rPr lang="en-US" altLang="en-US" sz="1800" smtClean="0">
                <a:latin typeface="Verdana" panose="020B0604030504040204" pitchFamily="34" charset="0"/>
              </a:rPr>
              <a:t>Regulation – legally binding, applies immediately to all Member States. </a:t>
            </a:r>
          </a:p>
          <a:p>
            <a:pPr marL="0" indent="0">
              <a:buFontTx/>
              <a:buNone/>
            </a:pPr>
            <a:endParaRPr lang="en-US" altLang="en-US" sz="1800" smtClean="0">
              <a:latin typeface="Verdana" panose="020B0604030504040204" pitchFamily="34" charset="0"/>
            </a:endParaRPr>
          </a:p>
          <a:p>
            <a:pPr marL="0" indent="0">
              <a:buFontTx/>
              <a:buNone/>
            </a:pPr>
            <a:r>
              <a:rPr lang="en-US" altLang="en-US" sz="1800" smtClean="0">
                <a:latin typeface="Verdana" panose="020B0604030504040204" pitchFamily="34" charset="0"/>
              </a:rPr>
              <a:t>Directive - legally binding, but Member States have a time frame in which to include it in their national law.</a:t>
            </a:r>
          </a:p>
          <a:p>
            <a:pPr marL="0" indent="0">
              <a:buFontTx/>
              <a:buNone/>
            </a:pPr>
            <a:endParaRPr lang="en-US" altLang="en-US" sz="1800" smtClean="0">
              <a:latin typeface="Verdana" panose="020B0604030504040204" pitchFamily="34" charset="0"/>
            </a:endParaRPr>
          </a:p>
          <a:p>
            <a:pPr marL="0" indent="0">
              <a:buFontTx/>
              <a:buNone/>
            </a:pPr>
            <a:r>
              <a:rPr lang="en-US" altLang="en-US" sz="1800" smtClean="0">
                <a:latin typeface="Verdana" panose="020B0604030504040204" pitchFamily="34" charset="0"/>
              </a:rPr>
              <a:t>Decision – linked to a specific case only, binding only to the institution it is addressed to (for example a particular member state, or an individual company). </a:t>
            </a:r>
          </a:p>
        </p:txBody>
      </p:sp>
    </p:spTree>
    <p:extLst>
      <p:ext uri="{BB962C8B-B14F-4D97-AF65-F5344CB8AC3E}">
        <p14:creationId xmlns:p14="http://schemas.microsoft.com/office/powerpoint/2010/main" val="3483895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itle 1"/>
          <p:cNvSpPr>
            <a:spLocks noGrp="1"/>
          </p:cNvSpPr>
          <p:nvPr>
            <p:ph type="title"/>
          </p:nvPr>
        </p:nvSpPr>
        <p:spPr>
          <a:xfrm>
            <a:off x="457733" y="20016"/>
            <a:ext cx="8229600" cy="1143000"/>
          </a:xfrm>
        </p:spPr>
        <p:txBody>
          <a:bodyPr/>
          <a:lstStyle/>
          <a:p>
            <a:r>
              <a:rPr lang="en-US" altLang="en-US" dirty="0" smtClean="0"/>
              <a:t>What </a:t>
            </a:r>
            <a:r>
              <a:rPr lang="cs-CZ" altLang="en-US" dirty="0" smtClean="0"/>
              <a:t>you </a:t>
            </a:r>
            <a:r>
              <a:rPr lang="en-US" altLang="en-US" dirty="0" smtClean="0"/>
              <a:t>can do</a:t>
            </a:r>
            <a:endParaRPr lang="en-US" altLang="en-US" dirty="0" smtClean="0"/>
          </a:p>
        </p:txBody>
      </p:sp>
      <p:sp>
        <p:nvSpPr>
          <p:cNvPr id="60418" name="Content Placeholder 2"/>
          <p:cNvSpPr>
            <a:spLocks noGrp="1"/>
          </p:cNvSpPr>
          <p:nvPr>
            <p:ph idx="1"/>
          </p:nvPr>
        </p:nvSpPr>
        <p:spPr>
          <a:xfrm>
            <a:off x="468313" y="908720"/>
            <a:ext cx="8229600" cy="5400005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400" b="1" dirty="0" smtClean="0">
                <a:latin typeface="+mj-lt"/>
              </a:rPr>
              <a:t>European Commission</a:t>
            </a:r>
            <a:r>
              <a:rPr lang="en-US" altLang="en-US" sz="2400" dirty="0" smtClean="0">
                <a:latin typeface="+mj-lt"/>
              </a:rPr>
              <a:t>:</a:t>
            </a:r>
          </a:p>
          <a:p>
            <a:pPr marL="0" indent="0">
              <a:buFontTx/>
              <a:buNone/>
            </a:pPr>
            <a:r>
              <a:rPr lang="en-US" altLang="en-US" sz="2400" dirty="0" smtClean="0">
                <a:latin typeface="+mj-lt"/>
              </a:rPr>
              <a:t> </a:t>
            </a:r>
            <a:r>
              <a:rPr lang="en-US" altLang="en-US" sz="2400" dirty="0" smtClean="0">
                <a:latin typeface="+mj-lt"/>
              </a:rPr>
              <a:t>- take part in Consultations</a:t>
            </a:r>
          </a:p>
          <a:p>
            <a:pPr marL="0" indent="0">
              <a:buFontTx/>
              <a:buNone/>
            </a:pPr>
            <a:r>
              <a:rPr lang="en-US" altLang="en-US" sz="2400" dirty="0" smtClean="0">
                <a:latin typeface="+mj-lt"/>
              </a:rPr>
              <a:t> - write letters, press releases, contact them on social media</a:t>
            </a:r>
          </a:p>
          <a:p>
            <a:pPr marL="0" indent="0">
              <a:buFontTx/>
              <a:buNone/>
            </a:pPr>
            <a:r>
              <a:rPr lang="en-US" altLang="en-US" sz="2400" dirty="0" smtClean="0">
                <a:latin typeface="+mj-lt"/>
              </a:rPr>
              <a:t> - apply to </a:t>
            </a:r>
            <a:r>
              <a:rPr lang="en-US" altLang="en-US" sz="2400" dirty="0" smtClean="0">
                <a:latin typeface="+mj-lt"/>
              </a:rPr>
              <a:t>projects</a:t>
            </a:r>
            <a:r>
              <a:rPr lang="cs-CZ" altLang="en-US" sz="2400" dirty="0" smtClean="0">
                <a:latin typeface="+mj-lt"/>
              </a:rPr>
              <a:t>, </a:t>
            </a:r>
            <a:r>
              <a:rPr lang="en-US" altLang="en-US" sz="2400" dirty="0" smtClean="0">
                <a:latin typeface="+mj-lt"/>
              </a:rPr>
              <a:t>go </a:t>
            </a:r>
            <a:r>
              <a:rPr lang="en-US" altLang="en-US" sz="2400" dirty="0" smtClean="0">
                <a:latin typeface="+mj-lt"/>
              </a:rPr>
              <a:t>to conferences</a:t>
            </a:r>
          </a:p>
          <a:p>
            <a:pPr marL="0" indent="0">
              <a:buFontTx/>
              <a:buNone/>
            </a:pPr>
            <a:r>
              <a:rPr lang="en-US" altLang="en-US" sz="2400" b="1" dirty="0" smtClean="0">
                <a:latin typeface="+mj-lt"/>
              </a:rPr>
              <a:t>European </a:t>
            </a:r>
            <a:r>
              <a:rPr lang="en-US" altLang="en-US" sz="2400" b="1" dirty="0" smtClean="0">
                <a:latin typeface="+mj-lt"/>
              </a:rPr>
              <a:t>Parliament</a:t>
            </a:r>
          </a:p>
          <a:p>
            <a:pPr marL="0" indent="0">
              <a:buFontTx/>
              <a:buNone/>
            </a:pPr>
            <a:r>
              <a:rPr lang="en-US" altLang="en-US" sz="2400" dirty="0" smtClean="0">
                <a:latin typeface="+mj-lt"/>
              </a:rPr>
              <a:t> </a:t>
            </a:r>
            <a:r>
              <a:rPr lang="en-US" altLang="en-US" sz="2400" dirty="0" smtClean="0">
                <a:latin typeface="+mj-lt"/>
              </a:rPr>
              <a:t>- choose your MEPs </a:t>
            </a:r>
            <a:r>
              <a:rPr lang="en-US" altLang="en-US" sz="2400" dirty="0" smtClean="0">
                <a:latin typeface="+mj-lt"/>
                <a:sym typeface="Wingdings" panose="05000000000000000000" pitchFamily="2" charset="2"/>
              </a:rPr>
              <a:t>(</a:t>
            </a:r>
            <a:r>
              <a:rPr lang="en-US" altLang="en-US" sz="2400" dirty="0" smtClean="0">
                <a:latin typeface="+mj-lt"/>
                <a:sym typeface="Wingdings" panose="05000000000000000000" pitchFamily="2" charset="2"/>
              </a:rPr>
              <a:t>see who has an interest in disability)</a:t>
            </a:r>
          </a:p>
          <a:p>
            <a:pPr marL="0" indent="0">
              <a:buFontTx/>
              <a:buNone/>
            </a:pPr>
            <a:r>
              <a:rPr lang="en-US" altLang="en-US" sz="2400" dirty="0" smtClean="0">
                <a:latin typeface="+mj-lt"/>
                <a:sym typeface="Wingdings" panose="05000000000000000000" pitchFamily="2" charset="2"/>
              </a:rPr>
              <a:t> - contact them, meet with them</a:t>
            </a:r>
          </a:p>
          <a:p>
            <a:pPr marL="0" indent="0">
              <a:buFontTx/>
              <a:buNone/>
            </a:pPr>
            <a:r>
              <a:rPr lang="en-US" altLang="en-US" sz="2400" dirty="0" smtClean="0">
                <a:latin typeface="+mj-lt"/>
                <a:sym typeface="Wingdings" panose="05000000000000000000" pitchFamily="2" charset="2"/>
              </a:rPr>
              <a:t> - work with Inclusion Europe to submit amendments</a:t>
            </a:r>
            <a:endParaRPr lang="en-US" altLang="en-US" sz="2400" dirty="0" smtClean="0">
              <a:latin typeface="+mj-lt"/>
            </a:endParaRPr>
          </a:p>
          <a:p>
            <a:pPr marL="0" indent="0">
              <a:buFontTx/>
              <a:buNone/>
            </a:pPr>
            <a:r>
              <a:rPr lang="en-US" altLang="en-US" sz="2400" b="1" dirty="0" smtClean="0">
                <a:latin typeface="+mj-lt"/>
              </a:rPr>
              <a:t>Council</a:t>
            </a:r>
            <a:r>
              <a:rPr lang="en-US" altLang="en-US" sz="2400" dirty="0" smtClean="0">
                <a:latin typeface="+mj-lt"/>
              </a:rPr>
              <a:t>:</a:t>
            </a:r>
          </a:p>
          <a:p>
            <a:pPr marL="0" indent="0">
              <a:buFontTx/>
              <a:buNone/>
            </a:pPr>
            <a:r>
              <a:rPr lang="en-US" altLang="en-US" sz="2400" dirty="0" smtClean="0">
                <a:latin typeface="+mj-lt"/>
              </a:rPr>
              <a:t> - follow what is going on</a:t>
            </a:r>
          </a:p>
          <a:p>
            <a:pPr marL="0" indent="0">
              <a:buFontTx/>
              <a:buNone/>
            </a:pPr>
            <a:r>
              <a:rPr lang="en-US" altLang="en-US" sz="2400" dirty="0" smtClean="0">
                <a:latin typeface="+mj-lt"/>
              </a:rPr>
              <a:t> - contact your national ministries</a:t>
            </a:r>
          </a:p>
          <a:p>
            <a:pPr marL="0" indent="0">
              <a:buFontTx/>
              <a:buNone/>
            </a:pPr>
            <a:r>
              <a:rPr lang="en-US" altLang="en-US" sz="2400" dirty="0" smtClean="0">
                <a:latin typeface="+mj-lt"/>
              </a:rPr>
              <a:t> - get involved in Presidency events</a:t>
            </a:r>
            <a:endParaRPr lang="en-US" altLang="en-US" sz="2400" dirty="0" smtClean="0">
              <a:latin typeface="+mj-lt"/>
            </a:endParaRPr>
          </a:p>
          <a:p>
            <a:pPr marL="0" indent="0">
              <a:buFontTx/>
              <a:buNone/>
            </a:pPr>
            <a:endParaRPr lang="en-US" altLang="en-US" sz="24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42162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76672"/>
            <a:ext cx="9144000" cy="3672954"/>
          </a:xfrm>
          <a:noFill/>
        </p:spPr>
        <p:txBody>
          <a:bodyPr/>
          <a:lstStyle/>
          <a:p>
            <a:pPr marL="0" indent="0" algn="ctr">
              <a:buNone/>
            </a:pPr>
            <a:r>
              <a:rPr lang="en-US" sz="4800" b="1" dirty="0" smtClean="0">
                <a:effectLst/>
              </a:rPr>
              <a:t>Inclusion Europe makes sure that European policies include the needs of people with intellectual disabilities</a:t>
            </a:r>
            <a:r>
              <a:rPr lang="cs-CZ" sz="4800" b="1" dirty="0" smtClean="0">
                <a:effectLst/>
              </a:rPr>
              <a:t> and their families</a:t>
            </a:r>
            <a:r>
              <a:rPr lang="en-US" sz="4800" b="1" dirty="0" smtClean="0">
                <a:effectLst/>
              </a:rPr>
              <a:t>.</a:t>
            </a:r>
            <a:endParaRPr lang="en-US" sz="6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66320"/>
            <a:ext cx="9144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2772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>
          <a:xfrm>
            <a:off x="457200" y="214480"/>
            <a:ext cx="8229600" cy="1143000"/>
          </a:xfrm>
        </p:spPr>
        <p:txBody>
          <a:bodyPr/>
          <a:lstStyle/>
          <a:p>
            <a:r>
              <a:rPr lang="cs-CZ" altLang="en-US" dirty="0" smtClean="0">
                <a:solidFill>
                  <a:schemeClr val="tx1"/>
                </a:solidFill>
              </a:rPr>
              <a:t>Comment – Ask - Engage</a:t>
            </a:r>
            <a:endParaRPr lang="en-US" altLang="en-US" dirty="0" smtClean="0">
              <a:solidFill>
                <a:schemeClr val="tx1"/>
              </a:solidFill>
            </a:endParaRPr>
          </a:p>
        </p:txBody>
      </p:sp>
      <p:sp>
        <p:nvSpPr>
          <p:cNvPr id="30722" name="Content Placeholder 2"/>
          <p:cNvSpPr>
            <a:spLocks noGrp="1"/>
          </p:cNvSpPr>
          <p:nvPr>
            <p:ph idx="1"/>
          </p:nvPr>
        </p:nvSpPr>
        <p:spPr>
          <a:xfrm>
            <a:off x="179512" y="1357480"/>
            <a:ext cx="8712968" cy="4808370"/>
          </a:xfrm>
        </p:spPr>
        <p:txBody>
          <a:bodyPr/>
          <a:lstStyle/>
          <a:p>
            <a:pPr marL="0" indent="0">
              <a:buFontTx/>
              <a:buNone/>
            </a:pPr>
            <a:endParaRPr lang="en-US" altLang="en-US" sz="1800" dirty="0" smtClean="0"/>
          </a:p>
          <a:p>
            <a:pPr marL="0" indent="0">
              <a:buFontTx/>
              <a:buNone/>
            </a:pPr>
            <a:r>
              <a:rPr lang="cs-CZ" altLang="en-US" sz="3600" b="1" dirty="0" smtClean="0">
                <a:hlinkClick r:id="rId2"/>
              </a:rPr>
              <a:t>www.inclusion-europe.org</a:t>
            </a:r>
            <a:endParaRPr lang="cs-CZ" altLang="en-US" sz="3600" b="1" dirty="0" smtClean="0"/>
          </a:p>
          <a:p>
            <a:pPr marL="0" indent="0">
              <a:buFontTx/>
              <a:buNone/>
            </a:pPr>
            <a:r>
              <a:rPr lang="cs-CZ" altLang="en-US" sz="3600" b="1" dirty="0" smtClean="0"/>
              <a:t>Twitter – Facebook – Newsletters – Youtube</a:t>
            </a:r>
          </a:p>
          <a:p>
            <a:pPr marL="0" indent="0">
              <a:buFontTx/>
              <a:buNone/>
            </a:pPr>
            <a:endParaRPr lang="cs-CZ" altLang="en-US" sz="3600" b="1" dirty="0"/>
          </a:p>
          <a:p>
            <a:pPr marL="0" indent="0">
              <a:buFontTx/>
              <a:buNone/>
            </a:pPr>
            <a:r>
              <a:rPr lang="cs-CZ" altLang="en-US" sz="3600" dirty="0" smtClean="0"/>
              <a:t>Milan Šveřepa</a:t>
            </a:r>
          </a:p>
          <a:p>
            <a:pPr marL="0" indent="0">
              <a:buFontTx/>
              <a:buNone/>
            </a:pPr>
            <a:r>
              <a:rPr lang="cs-CZ" altLang="en-US" sz="3600" dirty="0" smtClean="0">
                <a:hlinkClick r:id="rId3"/>
              </a:rPr>
              <a:t>m.sverepa@inclusion-europe.org</a:t>
            </a:r>
            <a:endParaRPr lang="cs-CZ" alt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5294</TotalTime>
  <Words>715</Words>
  <Application>Microsoft Office PowerPoint</Application>
  <PresentationFormat>On-screen Show (4:3)</PresentationFormat>
  <Paragraphs>145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Arial</vt:lpstr>
      <vt:lpstr>MS PGothic</vt:lpstr>
      <vt:lpstr>Calibri</vt:lpstr>
      <vt:lpstr>Verdana</vt:lpstr>
      <vt:lpstr>Wingdings</vt:lpstr>
      <vt:lpstr>Default Design</vt:lpstr>
      <vt:lpstr>Custom Design</vt:lpstr>
      <vt:lpstr>1_Default Design</vt:lpstr>
      <vt:lpstr>Inclusion Europe: How we work with European Parliament and Commission  Milan Šveřepa director, Inclusion Europe</vt:lpstr>
      <vt:lpstr>PowerPoint Presentation</vt:lpstr>
      <vt:lpstr>PowerPoint Presentation</vt:lpstr>
      <vt:lpstr>PowerPoint Presentation</vt:lpstr>
      <vt:lpstr>PowerPoint Presentation</vt:lpstr>
      <vt:lpstr>The European Commission</vt:lpstr>
      <vt:lpstr>The European Commission</vt:lpstr>
      <vt:lpstr>The European Commission</vt:lpstr>
      <vt:lpstr>The European Parliament</vt:lpstr>
      <vt:lpstr>The European Parliament</vt:lpstr>
      <vt:lpstr>The European Parliament</vt:lpstr>
      <vt:lpstr>The European Parliament</vt:lpstr>
      <vt:lpstr>The European Council</vt:lpstr>
      <vt:lpstr>The Council of the European Union</vt:lpstr>
      <vt:lpstr>PowerPoint Presentation</vt:lpstr>
      <vt:lpstr>What can the European institutions decide on?</vt:lpstr>
      <vt:lpstr>What can the European institutions decide on?</vt:lpstr>
      <vt:lpstr>What can the European institutions decide on?</vt:lpstr>
      <vt:lpstr>What can the European institutions decide on?</vt:lpstr>
      <vt:lpstr>Types of EU law</vt:lpstr>
      <vt:lpstr>What you can do</vt:lpstr>
      <vt:lpstr>PowerPoint Presentation</vt:lpstr>
      <vt:lpstr>Comment – Ask - Engage</vt:lpstr>
    </vt:vector>
  </TitlesOfParts>
  <Company>Inclusion Europe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Online platforms</dc:title>
  <dc:creator>a.laiton</dc:creator>
  <cp:lastModifiedBy>Milan Šveřepa</cp:lastModifiedBy>
  <cp:revision>258</cp:revision>
  <dcterms:created xsi:type="dcterms:W3CDTF">2009-11-17T14:57:38Z</dcterms:created>
  <dcterms:modified xsi:type="dcterms:W3CDTF">2016-11-07T05:49:57Z</dcterms:modified>
</cp:coreProperties>
</file>