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7" r:id="rId3"/>
    <p:sldId id="272" r:id="rId4"/>
    <p:sldId id="264" r:id="rId5"/>
    <p:sldId id="271" r:id="rId6"/>
    <p:sldId id="270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DC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7704" autoAdjust="0"/>
  </p:normalViewPr>
  <p:slideViewPr>
    <p:cSldViewPr snapToGrid="0">
      <p:cViewPr varScale="1">
        <p:scale>
          <a:sx n="48" d="100"/>
          <a:sy n="48" d="100"/>
        </p:scale>
        <p:origin x="38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B6C69-F9C8-476A-A22F-04F238FB09DF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637DA-ECFF-4E30-8019-BCDA5E2DD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411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EWL logo </a:t>
            </a:r>
          </a:p>
          <a:p>
            <a:r>
              <a:rPr lang="en-US" dirty="0">
                <a:solidFill>
                  <a:srgbClr val="7030A0"/>
                </a:solidFill>
              </a:rPr>
              <a:t>Recommendations from the women’s movement </a:t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sz="1200" dirty="0"/>
              <a:t>Claire </a:t>
            </a:r>
            <a:r>
              <a:rPr lang="en-US" sz="1200" dirty="0" err="1"/>
              <a:t>Fourçans</a:t>
            </a:r>
            <a:r>
              <a:rPr lang="en-US" sz="1200" dirty="0"/>
              <a:t>, Policy and Campaigns Director, </a:t>
            </a:r>
          </a:p>
          <a:p>
            <a:r>
              <a:rPr lang="en-US" sz="1200" dirty="0"/>
              <a:t>European Women’s Lobby </a:t>
            </a: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637DA-ECFF-4E30-8019-BCDA5E2DDEE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774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continuum of violence </a:t>
            </a:r>
          </a:p>
          <a:p>
            <a:endParaRPr lang="en-GB" dirty="0"/>
          </a:p>
          <a:p>
            <a:pPr marL="457200" lvl="0" indent="-393700">
              <a:spcBef>
                <a:spcPts val="640"/>
              </a:spcBef>
              <a:buSzPts val="2600"/>
            </a:pPr>
            <a:r>
              <a:rPr lang="en-US" b="1" dirty="0">
                <a:cs typeface="Calibri"/>
                <a:sym typeface="Calibri"/>
              </a:rPr>
              <a:t>L</a:t>
            </a:r>
            <a:r>
              <a:rPr lang="en-US" b="1" dirty="0"/>
              <a:t>ong-term systemic women’s rights violation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 that precedes this COVID-19 pandemic crisis</a:t>
            </a:r>
          </a:p>
          <a:p>
            <a:pPr marL="63500" lvl="0" indent="0">
              <a:spcBef>
                <a:spcPts val="640"/>
              </a:spcBef>
              <a:buSzPts val="2600"/>
              <a:buNone/>
            </a:pPr>
            <a:endParaRPr lang="en-US" dirty="0"/>
          </a:p>
          <a:p>
            <a:pPr marL="457200" indent="-393700">
              <a:spcBef>
                <a:spcPts val="640"/>
              </a:spcBef>
              <a:buSzPts val="2600"/>
            </a:pPr>
            <a:r>
              <a:rPr lang="fr-BE" dirty="0"/>
              <a:t>Women </a:t>
            </a:r>
            <a:r>
              <a:rPr lang="fr-BE" dirty="0" err="1"/>
              <a:t>with</a:t>
            </a:r>
            <a:r>
              <a:rPr lang="fr-BE" dirty="0"/>
              <a:t> </a:t>
            </a:r>
            <a:r>
              <a:rPr lang="fr-BE" dirty="0" err="1"/>
              <a:t>disabilities</a:t>
            </a:r>
            <a:r>
              <a:rPr lang="fr-BE" dirty="0"/>
              <a:t> </a:t>
            </a:r>
            <a:r>
              <a:rPr lang="en-US" dirty="0"/>
              <a:t>are </a:t>
            </a:r>
            <a:r>
              <a:rPr lang="en-US" b="1" dirty="0"/>
              <a:t>particularly exposed </a:t>
            </a:r>
            <a:r>
              <a:rPr lang="en-US" dirty="0"/>
              <a:t>to sexual violence, domestic violence, forced sterilization and forced abortion</a:t>
            </a:r>
          </a:p>
          <a:p>
            <a:pPr marL="63500" indent="0">
              <a:spcBef>
                <a:spcPts val="640"/>
              </a:spcBef>
              <a:buSzPts val="2600"/>
              <a:buNone/>
            </a:pPr>
            <a:endParaRPr lang="en-US" dirty="0"/>
          </a:p>
          <a:p>
            <a:pPr marL="457200" lvl="0" indent="-381000">
              <a:spcBef>
                <a:spcPts val="640"/>
              </a:spcBef>
              <a:buSzPts val="2400"/>
            </a:pPr>
            <a:r>
              <a:rPr lang="en-US" b="1" dirty="0"/>
              <a:t>Worsened </a:t>
            </a:r>
            <a:r>
              <a:rPr lang="en-US" dirty="0"/>
              <a:t>in times of COVID-19, linked to lockdown measures:</a:t>
            </a:r>
          </a:p>
          <a:p>
            <a:pPr marL="914400" lvl="1" indent="-381000">
              <a:spcBef>
                <a:spcPts val="0"/>
              </a:spcBef>
              <a:buSzPts val="2400"/>
              <a:buChar char="–"/>
            </a:pPr>
            <a:r>
              <a:rPr lang="en-US" dirty="0"/>
              <a:t>Enabling environment for perpetrators</a:t>
            </a:r>
          </a:p>
          <a:p>
            <a:pPr marL="914400" lvl="1" indent="-381000">
              <a:spcBef>
                <a:spcPts val="0"/>
              </a:spcBef>
              <a:buSzPts val="2400"/>
              <a:buChar char="–"/>
            </a:pPr>
            <a:r>
              <a:rPr lang="en-US" dirty="0"/>
              <a:t>Seeking assistance gets harder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637DA-ECFF-4E30-8019-BCDA5E2DDEE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918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New commitments: long term vision</a:t>
            </a:r>
          </a:p>
          <a:p>
            <a:endParaRPr lang="en-GB" dirty="0"/>
          </a:p>
          <a:p>
            <a:pPr marL="457200" indent="-381000">
              <a:spcBef>
                <a:spcPts val="640"/>
              </a:spcBef>
              <a:buSzPts val="2400"/>
            </a:pPr>
            <a:r>
              <a:rPr lang="en-US" sz="1200" dirty="0"/>
              <a:t>Declare </a:t>
            </a:r>
            <a:r>
              <a:rPr lang="en-US" sz="1200" b="1" dirty="0"/>
              <a:t>essential the services to protect all victims, </a:t>
            </a:r>
            <a:r>
              <a:rPr lang="en-US" sz="1200" dirty="0"/>
              <a:t>and ensure accessibility of women with disabilities to helplines, support services and judicial system</a:t>
            </a:r>
          </a:p>
          <a:p>
            <a:pPr marL="457200" lvl="0" indent="-381000">
              <a:spcBef>
                <a:spcPts val="640"/>
              </a:spcBef>
              <a:buSzPts val="2400"/>
            </a:pPr>
            <a:endParaRPr lang="en-US" sz="1200" dirty="0"/>
          </a:p>
          <a:p>
            <a:pPr marL="457200" lvl="0" indent="-381000">
              <a:spcBef>
                <a:spcPts val="640"/>
              </a:spcBef>
              <a:buSzPts val="2400"/>
            </a:pPr>
            <a:r>
              <a:rPr lang="en-US" sz="1200" dirty="0"/>
              <a:t>Step up efforts in ratification &amp; implementation of </a:t>
            </a:r>
            <a:r>
              <a:rPr lang="en-US" sz="1200" b="1" dirty="0"/>
              <a:t>Istanbul Convention</a:t>
            </a:r>
            <a:endParaRPr lang="en-US" sz="1200" dirty="0"/>
          </a:p>
          <a:p>
            <a:pPr marL="914400" lvl="0" indent="0">
              <a:lnSpc>
                <a:spcPct val="100000"/>
              </a:lnSpc>
              <a:spcBef>
                <a:spcPts val="560"/>
              </a:spcBef>
              <a:buNone/>
            </a:pPr>
            <a:endParaRPr lang="en-US" sz="1200" dirty="0"/>
          </a:p>
          <a:p>
            <a:pPr marL="457200" lvl="0" indent="-381000">
              <a:lnSpc>
                <a:spcPct val="100000"/>
              </a:lnSpc>
              <a:spcBef>
                <a:spcPts val="640"/>
              </a:spcBef>
              <a:buSzPts val="2400"/>
            </a:pPr>
            <a:r>
              <a:rPr lang="en-US" sz="1200" b="1" dirty="0"/>
              <a:t>Gender mainstream </a:t>
            </a:r>
            <a:r>
              <a:rPr lang="en-US" sz="1200" dirty="0"/>
              <a:t>all responses to COVID-19 and long-term recovery measures. </a:t>
            </a:r>
          </a:p>
          <a:p>
            <a:pPr marL="76200" lvl="0" indent="0">
              <a:lnSpc>
                <a:spcPct val="100000"/>
              </a:lnSpc>
              <a:spcBef>
                <a:spcPts val="640"/>
              </a:spcBef>
              <a:buSzPts val="2400"/>
              <a:buNone/>
            </a:pPr>
            <a:endParaRPr lang="en-US" sz="1200" dirty="0"/>
          </a:p>
          <a:p>
            <a:pPr marL="457200" lvl="0" indent="-381000">
              <a:lnSpc>
                <a:spcPct val="100000"/>
              </a:lnSpc>
              <a:spcBef>
                <a:spcPts val="640"/>
              </a:spcBef>
              <a:buSzPts val="2400"/>
            </a:pPr>
            <a:r>
              <a:rPr lang="en-US" sz="1200" dirty="0"/>
              <a:t>Women’s </a:t>
            </a:r>
            <a:r>
              <a:rPr lang="en-US" sz="1200" dirty="0" err="1"/>
              <a:t>organisations</a:t>
            </a:r>
            <a:r>
              <a:rPr lang="en-US" sz="1200" dirty="0"/>
              <a:t> systematically consulted.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637DA-ECFF-4E30-8019-BCDA5E2DDEE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065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rgbClr val="7030A0"/>
                </a:solidFill>
              </a:rPr>
              <a:t>Coordinated EU action to #EndVAWG</a:t>
            </a:r>
          </a:p>
          <a:p>
            <a:endParaRPr lang="en-US" sz="1200" dirty="0">
              <a:solidFill>
                <a:srgbClr val="7030A0"/>
              </a:solidFill>
            </a:endParaRPr>
          </a:p>
          <a:p>
            <a:r>
              <a:rPr lang="en-US" dirty="0"/>
              <a:t>EU to act in an united way to protect women and girls everywhere in Europe and to end all forms of male violence.</a:t>
            </a:r>
          </a:p>
          <a:p>
            <a:endParaRPr lang="en-US" dirty="0"/>
          </a:p>
          <a:p>
            <a:r>
              <a:rPr lang="en-US" dirty="0"/>
              <a:t>Accelerate the conclusion of the EU’s accession to Istanbul Convention</a:t>
            </a:r>
          </a:p>
          <a:p>
            <a:endParaRPr lang="en-US" dirty="0"/>
          </a:p>
          <a:p>
            <a:r>
              <a:rPr lang="en-US" dirty="0"/>
              <a:t>Implement the Istanbul Convention consistently everywhere in the EU at all times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637DA-ECFF-4E30-8019-BCDA5E2DDEE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577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0" indent="-381000">
              <a:spcBef>
                <a:spcPts val="640"/>
              </a:spcBef>
              <a:buSzPts val="2400"/>
            </a:pPr>
            <a:r>
              <a:rPr lang="en-US" sz="1200" b="1" dirty="0">
                <a:solidFill>
                  <a:srgbClr val="7030A0"/>
                </a:solidFill>
              </a:rPr>
              <a:t>Coordinated EU action to #EndVAWG</a:t>
            </a:r>
            <a:endParaRPr lang="en-US" b="1" dirty="0"/>
          </a:p>
          <a:p>
            <a:pPr marL="457200" lvl="0" indent="-381000">
              <a:spcBef>
                <a:spcPts val="640"/>
              </a:spcBef>
              <a:buSzPts val="2400"/>
            </a:pPr>
            <a:endParaRPr lang="en-US" dirty="0"/>
          </a:p>
          <a:p>
            <a:pPr marL="457200" lvl="0" indent="-381000">
              <a:spcBef>
                <a:spcPts val="640"/>
              </a:spcBef>
              <a:buSzPts val="2400"/>
            </a:pPr>
            <a:r>
              <a:rPr lang="en-US" dirty="0" err="1"/>
              <a:t>Recognise</a:t>
            </a:r>
            <a:r>
              <a:rPr lang="en-US" dirty="0"/>
              <a:t> VAWG as a </a:t>
            </a:r>
            <a:r>
              <a:rPr lang="en-US" b="1" dirty="0" err="1"/>
              <a:t>eurocrime</a:t>
            </a:r>
            <a:r>
              <a:rPr lang="en-US" b="1" dirty="0"/>
              <a:t> </a:t>
            </a:r>
            <a:r>
              <a:rPr lang="en-US" dirty="0"/>
              <a:t>which should be tackled jointly</a:t>
            </a:r>
          </a:p>
          <a:p>
            <a:pPr marL="457200" lvl="0" indent="0">
              <a:spcBef>
                <a:spcPts val="640"/>
              </a:spcBef>
              <a:buNone/>
            </a:pPr>
            <a:endParaRPr lang="en-US" dirty="0"/>
          </a:p>
          <a:p>
            <a:pPr marL="457200" lvl="0" indent="-381000">
              <a:spcBef>
                <a:spcPts val="640"/>
              </a:spcBef>
              <a:buSzPts val="2400"/>
            </a:pPr>
            <a:r>
              <a:rPr lang="en-US" dirty="0"/>
              <a:t>Adopt an </a:t>
            </a:r>
            <a:r>
              <a:rPr lang="en-US" b="1" dirty="0"/>
              <a:t>EU Directive</a:t>
            </a:r>
            <a:r>
              <a:rPr lang="en-US" dirty="0"/>
              <a:t> on preventing and combating all forms of violence against women and girls, including forced sterilization, with provisions ensuring protection and accessibility of women with disabilities</a:t>
            </a:r>
          </a:p>
          <a:p>
            <a:pPr marL="457200" lvl="0" indent="0">
              <a:spcBef>
                <a:spcPts val="640"/>
              </a:spcBef>
              <a:buNone/>
            </a:pPr>
            <a:endParaRPr lang="en-US" dirty="0"/>
          </a:p>
          <a:p>
            <a:pPr marL="457200" lvl="0" indent="-381000">
              <a:spcBef>
                <a:spcPts val="640"/>
              </a:spcBef>
              <a:buSzPts val="2400"/>
            </a:pPr>
            <a:r>
              <a:rPr lang="en-US" dirty="0"/>
              <a:t>Provide </a:t>
            </a:r>
            <a:r>
              <a:rPr lang="en-US" b="1" dirty="0"/>
              <a:t>adequate funding </a:t>
            </a:r>
            <a:r>
              <a:rPr lang="en-US" dirty="0"/>
              <a:t>to address the long-term &amp; emergency situation, by funding women civil society </a:t>
            </a:r>
            <a:r>
              <a:rPr lang="en-US" dirty="0" err="1"/>
              <a:t>organisations</a:t>
            </a:r>
            <a:r>
              <a:rPr lang="en-US" dirty="0"/>
              <a:t>, through the MFF and the Next  Generation EU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637DA-ECFF-4E30-8019-BCDA5E2DDEE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458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 you for your attention</a:t>
            </a:r>
          </a:p>
          <a:p>
            <a:pPr marL="0" indent="0">
              <a:buNone/>
            </a:pPr>
            <a:r>
              <a:rPr lang="en-GB" dirty="0"/>
              <a:t>The European Women’s Lobby</a:t>
            </a:r>
          </a:p>
          <a:p>
            <a:pPr marL="0" indent="0">
              <a:buNone/>
            </a:pPr>
            <a:r>
              <a:rPr lang="en-GB" dirty="0"/>
              <a:t>www.womenlobby.org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Twitter: @EuropeanWomen</a:t>
            </a:r>
          </a:p>
          <a:p>
            <a:pPr marL="0" indent="0">
              <a:buNone/>
            </a:pPr>
            <a:r>
              <a:rPr lang="en-GB" dirty="0"/>
              <a:t>Facebook: European Women’s Lobby</a:t>
            </a:r>
          </a:p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3637DA-ECFF-4E30-8019-BCDA5E2DDEE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178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r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72FB7-52F7-47EC-87D7-765A0F918F4F}" type="datetimeFigureOut">
              <a:rPr lang="fr-BE" smtClean="0"/>
              <a:t>02-12-20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06037-44A0-42BA-8800-9704F8DAAE06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146050" y="139700"/>
            <a:ext cx="11899900" cy="6581775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 cmpd="sng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5282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72FB7-52F7-47EC-87D7-765A0F918F4F}" type="datetimeFigureOut">
              <a:rPr lang="fr-BE" smtClean="0"/>
              <a:t>02-12-20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06037-44A0-42BA-8800-9704F8DAAE06}" type="slidenum">
              <a:rPr lang="fr-BE" smtClean="0"/>
              <a:t>‹#›</a:t>
            </a:fld>
            <a:endParaRPr lang="fr-BE"/>
          </a:p>
        </p:txBody>
      </p:sp>
      <p:sp>
        <p:nvSpPr>
          <p:cNvPr id="9" name="Rectangle 8"/>
          <p:cNvSpPr/>
          <p:nvPr userDrawn="1"/>
        </p:nvSpPr>
        <p:spPr>
          <a:xfrm>
            <a:off x="146050" y="139700"/>
            <a:ext cx="11899900" cy="6581775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 cmpd="sng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487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72FB7-52F7-47EC-87D7-765A0F918F4F}" type="datetimeFigureOut">
              <a:rPr lang="fr-BE" smtClean="0"/>
              <a:t>02-12-20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06037-44A0-42BA-8800-9704F8DAAE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79707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72FB7-52F7-47EC-87D7-765A0F918F4F}" type="datetimeFigureOut">
              <a:rPr lang="fr-BE" smtClean="0"/>
              <a:t>02-12-20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06037-44A0-42BA-8800-9704F8DAAE06}" type="slidenum">
              <a:rPr lang="fr-BE" smtClean="0"/>
              <a:t>‹#›</a:t>
            </a:fld>
            <a:endParaRPr lang="fr-BE"/>
          </a:p>
        </p:txBody>
      </p:sp>
      <p:sp>
        <p:nvSpPr>
          <p:cNvPr id="8" name="Rectangle 7"/>
          <p:cNvSpPr/>
          <p:nvPr userDrawn="1"/>
        </p:nvSpPr>
        <p:spPr>
          <a:xfrm>
            <a:off x="146050" y="139700"/>
            <a:ext cx="11899900" cy="6581775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 cmpd="sng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346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72FB7-52F7-47EC-87D7-765A0F918F4F}" type="datetimeFigureOut">
              <a:rPr lang="fr-BE" smtClean="0"/>
              <a:t>02-12-20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06037-44A0-42BA-8800-9704F8DAAE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81854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72FB7-52F7-47EC-87D7-765A0F918F4F}" type="datetimeFigureOut">
              <a:rPr lang="fr-BE" smtClean="0"/>
              <a:t>02-12-20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06037-44A0-42BA-8800-9704F8DAAE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72763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72FB7-52F7-47EC-87D7-765A0F918F4F}" type="datetimeFigureOut">
              <a:rPr lang="fr-BE" smtClean="0"/>
              <a:t>02-12-20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06037-44A0-42BA-8800-9704F8DAAE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20148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72FB7-52F7-47EC-87D7-765A0F918F4F}" type="datetimeFigureOut">
              <a:rPr lang="fr-BE" smtClean="0"/>
              <a:t>02-12-20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06037-44A0-42BA-8800-9704F8DAAE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4577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72FB7-52F7-47EC-87D7-765A0F918F4F}" type="datetimeFigureOut">
              <a:rPr lang="fr-BE" smtClean="0"/>
              <a:t>02-12-20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06037-44A0-42BA-8800-9704F8DAAE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33836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72FB7-52F7-47EC-87D7-765A0F918F4F}" type="datetimeFigureOut">
              <a:rPr lang="fr-BE" smtClean="0"/>
              <a:t>02-12-20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06037-44A0-42BA-8800-9704F8DAAE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3479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72FB7-52F7-47EC-87D7-765A0F918F4F}" type="datetimeFigureOut">
              <a:rPr lang="fr-BE" smtClean="0"/>
              <a:t>02-12-20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06037-44A0-42BA-8800-9704F8DAAE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56212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72FB7-52F7-47EC-87D7-765A0F918F4F}" type="datetimeFigureOut">
              <a:rPr lang="fr-BE" smtClean="0"/>
              <a:t>02-12-20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06037-44A0-42BA-8800-9704F8DAAE0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38823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5899" y="3690110"/>
            <a:ext cx="9144000" cy="1277126"/>
          </a:xfrm>
        </p:spPr>
        <p:txBody>
          <a:bodyPr>
            <a:normAutofit fontScale="90000"/>
          </a:bodyPr>
          <a:lstStyle/>
          <a:p>
            <a:pPr lvl="0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rgbClr val="7030A0"/>
                </a:solidFill>
              </a:rPr>
              <a:t>Recommendations from the women’s movement </a:t>
            </a:r>
            <a:br>
              <a:rPr lang="en-US" dirty="0">
                <a:solidFill>
                  <a:srgbClr val="7030A0"/>
                </a:solidFill>
              </a:rPr>
            </a:br>
            <a:endParaRPr lang="fr-BE" b="1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1592" y="4221124"/>
            <a:ext cx="9144000" cy="1382233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3000" dirty="0"/>
              <a:t>Claire </a:t>
            </a:r>
            <a:r>
              <a:rPr lang="en-US" sz="3000" dirty="0" err="1"/>
              <a:t>Fourçans</a:t>
            </a:r>
            <a:r>
              <a:rPr lang="en-US" sz="3000" dirty="0"/>
              <a:t>, Policy and Campaigns Director, </a:t>
            </a:r>
          </a:p>
          <a:p>
            <a:r>
              <a:rPr lang="en-US" sz="3000" dirty="0"/>
              <a:t>European Women’s Lobby </a:t>
            </a:r>
            <a:endParaRPr lang="en-GB" sz="3000" dirty="0"/>
          </a:p>
        </p:txBody>
      </p:sp>
      <p:pic>
        <p:nvPicPr>
          <p:cNvPr id="7" name="Google Shape;92;p1" descr="EWL logo 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1126" y="148856"/>
            <a:ext cx="4178596" cy="17543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1077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774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000" dirty="0"/>
            </a:br>
            <a:r>
              <a:rPr lang="en-US" sz="4000" dirty="0">
                <a:solidFill>
                  <a:srgbClr val="7030A0"/>
                </a:solidFill>
              </a:rPr>
              <a:t>The continuum of violence</a:t>
            </a:r>
            <a:br>
              <a:rPr lang="en-US" sz="4000" dirty="0">
                <a:solidFill>
                  <a:srgbClr val="7030A0"/>
                </a:solidFill>
              </a:rPr>
            </a:br>
            <a:br>
              <a:rPr lang="en-US" sz="4000" dirty="0">
                <a:solidFill>
                  <a:srgbClr val="7030A0"/>
                </a:solidFill>
              </a:rPr>
            </a:br>
            <a:endParaRPr lang="en-GB" sz="40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457200" lvl="0" indent="-393700">
              <a:spcBef>
                <a:spcPts val="640"/>
              </a:spcBef>
              <a:buSzPts val="2600"/>
            </a:pPr>
            <a:r>
              <a:rPr lang="en-US" b="1" dirty="0">
                <a:cs typeface="Calibri"/>
                <a:sym typeface="Calibri"/>
              </a:rPr>
              <a:t>L</a:t>
            </a:r>
            <a:r>
              <a:rPr lang="en-US" b="1" dirty="0"/>
              <a:t>ong-term systemic women’s rights violation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 that precedes this COVID-19 pandemic crisis</a:t>
            </a:r>
          </a:p>
          <a:p>
            <a:pPr marL="63500" lvl="0" indent="0">
              <a:spcBef>
                <a:spcPts val="640"/>
              </a:spcBef>
              <a:buSzPts val="2600"/>
              <a:buNone/>
            </a:pPr>
            <a:endParaRPr lang="en-US" dirty="0"/>
          </a:p>
          <a:p>
            <a:pPr marL="457200" indent="-393700">
              <a:spcBef>
                <a:spcPts val="640"/>
              </a:spcBef>
              <a:buSzPts val="2600"/>
            </a:pPr>
            <a:r>
              <a:rPr lang="fr-BE" dirty="0" err="1"/>
              <a:t>Women</a:t>
            </a:r>
            <a:r>
              <a:rPr lang="fr-BE" dirty="0"/>
              <a:t> </a:t>
            </a:r>
            <a:r>
              <a:rPr lang="fr-BE" dirty="0" err="1"/>
              <a:t>with</a:t>
            </a:r>
            <a:r>
              <a:rPr lang="fr-BE" dirty="0"/>
              <a:t> </a:t>
            </a:r>
            <a:r>
              <a:rPr lang="fr-BE" dirty="0" err="1"/>
              <a:t>disabilities</a:t>
            </a:r>
            <a:r>
              <a:rPr lang="fr-BE" dirty="0"/>
              <a:t> </a:t>
            </a:r>
            <a:r>
              <a:rPr lang="en-US" dirty="0"/>
              <a:t>are </a:t>
            </a:r>
            <a:r>
              <a:rPr lang="en-US" b="1" dirty="0"/>
              <a:t>particularly exposed </a:t>
            </a:r>
            <a:r>
              <a:rPr lang="en-US" dirty="0"/>
              <a:t>to sexual violence, domestic violence, forced sterilization and forced abortion</a:t>
            </a:r>
          </a:p>
          <a:p>
            <a:pPr marL="63500" indent="0">
              <a:spcBef>
                <a:spcPts val="640"/>
              </a:spcBef>
              <a:buSzPts val="2600"/>
              <a:buNone/>
            </a:pPr>
            <a:endParaRPr lang="en-US" dirty="0"/>
          </a:p>
          <a:p>
            <a:pPr marL="457200" lvl="0" indent="-381000">
              <a:spcBef>
                <a:spcPts val="640"/>
              </a:spcBef>
              <a:buSzPts val="2400"/>
            </a:pPr>
            <a:r>
              <a:rPr lang="en-US" b="1" dirty="0"/>
              <a:t>Worsened </a:t>
            </a:r>
            <a:r>
              <a:rPr lang="en-US" dirty="0"/>
              <a:t>in times of COVID-19, linked to lockdown measures:</a:t>
            </a:r>
          </a:p>
          <a:p>
            <a:pPr marL="914400" lvl="1" indent="-381000">
              <a:spcBef>
                <a:spcPts val="0"/>
              </a:spcBef>
              <a:buSzPts val="2400"/>
              <a:buChar char="–"/>
            </a:pPr>
            <a:r>
              <a:rPr lang="en-US" dirty="0"/>
              <a:t>Enabling environment for perpetrators</a:t>
            </a:r>
          </a:p>
          <a:p>
            <a:pPr marL="914400" lvl="1" indent="-381000">
              <a:spcBef>
                <a:spcPts val="0"/>
              </a:spcBef>
              <a:buSzPts val="2400"/>
              <a:buChar char="–"/>
            </a:pPr>
            <a:r>
              <a:rPr lang="en-US" dirty="0"/>
              <a:t>Seeking assistance gets harder </a:t>
            </a:r>
          </a:p>
          <a:p>
            <a:pPr marL="533400" lvl="1" indent="0">
              <a:spcBef>
                <a:spcPts val="0"/>
              </a:spcBef>
              <a:buSzPts val="240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67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7030A0"/>
                </a:solidFill>
              </a:rPr>
              <a:t>New commitments⇒ long term vision</a:t>
            </a:r>
            <a:endParaRPr lang="fr-BE" sz="36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55000" lnSpcReduction="20000"/>
          </a:bodyPr>
          <a:lstStyle/>
          <a:p>
            <a:pPr marL="457200" indent="-381000">
              <a:spcBef>
                <a:spcPts val="640"/>
              </a:spcBef>
              <a:buSzPts val="2400"/>
            </a:pPr>
            <a:r>
              <a:rPr lang="en-US" sz="5100" dirty="0"/>
              <a:t>Declare </a:t>
            </a:r>
            <a:r>
              <a:rPr lang="en-US" sz="5100" b="1" dirty="0"/>
              <a:t>essential the services to protect all victims, </a:t>
            </a:r>
            <a:r>
              <a:rPr lang="en-US" sz="5100" dirty="0"/>
              <a:t>and ensure accessibility of women with disabilities to helplines, support services and judicial system</a:t>
            </a:r>
          </a:p>
          <a:p>
            <a:pPr marL="457200" lvl="0" indent="-381000">
              <a:spcBef>
                <a:spcPts val="640"/>
              </a:spcBef>
              <a:buSzPts val="2400"/>
            </a:pPr>
            <a:endParaRPr lang="en-US" sz="5100" dirty="0"/>
          </a:p>
          <a:p>
            <a:pPr marL="457200" lvl="0" indent="-381000">
              <a:spcBef>
                <a:spcPts val="640"/>
              </a:spcBef>
              <a:buSzPts val="2400"/>
            </a:pPr>
            <a:r>
              <a:rPr lang="en-US" sz="5100" dirty="0"/>
              <a:t>Step up efforts in ratification &amp; implementation of </a:t>
            </a:r>
            <a:r>
              <a:rPr lang="en-US" sz="5100" b="1" dirty="0"/>
              <a:t>Istanbul Convention</a:t>
            </a:r>
            <a:endParaRPr lang="en-US" sz="5100" dirty="0"/>
          </a:p>
          <a:p>
            <a:pPr marL="914400" lvl="0" indent="0">
              <a:lnSpc>
                <a:spcPct val="100000"/>
              </a:lnSpc>
              <a:spcBef>
                <a:spcPts val="560"/>
              </a:spcBef>
              <a:buNone/>
            </a:pPr>
            <a:endParaRPr lang="en-US" sz="5100" dirty="0"/>
          </a:p>
          <a:p>
            <a:pPr marL="457200" lvl="0" indent="-381000">
              <a:lnSpc>
                <a:spcPct val="100000"/>
              </a:lnSpc>
              <a:spcBef>
                <a:spcPts val="640"/>
              </a:spcBef>
              <a:buSzPts val="2400"/>
            </a:pPr>
            <a:r>
              <a:rPr lang="en-US" sz="5100" b="1" dirty="0"/>
              <a:t>Gender mainstream </a:t>
            </a:r>
            <a:r>
              <a:rPr lang="en-US" sz="5100" dirty="0"/>
              <a:t>all responses to COVID-19 and long-term recovery measures. </a:t>
            </a:r>
          </a:p>
          <a:p>
            <a:pPr marL="76200" lvl="0" indent="0">
              <a:lnSpc>
                <a:spcPct val="100000"/>
              </a:lnSpc>
              <a:spcBef>
                <a:spcPts val="640"/>
              </a:spcBef>
              <a:buSzPts val="2400"/>
              <a:buNone/>
            </a:pPr>
            <a:endParaRPr lang="en-US" sz="5100" dirty="0"/>
          </a:p>
          <a:p>
            <a:pPr marL="457200" lvl="0" indent="-381000">
              <a:lnSpc>
                <a:spcPct val="100000"/>
              </a:lnSpc>
              <a:spcBef>
                <a:spcPts val="640"/>
              </a:spcBef>
              <a:buSzPts val="2400"/>
            </a:pPr>
            <a:r>
              <a:rPr lang="en-US" sz="5100" dirty="0"/>
              <a:t>Women’s </a:t>
            </a:r>
            <a:r>
              <a:rPr lang="en-US" sz="5100" dirty="0" err="1"/>
              <a:t>organisations</a:t>
            </a:r>
            <a:r>
              <a:rPr lang="en-US" sz="5100" dirty="0"/>
              <a:t> systematically consulted.</a:t>
            </a:r>
          </a:p>
          <a:p>
            <a:pPr marL="457200" lvl="0" indent="-381000">
              <a:lnSpc>
                <a:spcPct val="100000"/>
              </a:lnSpc>
              <a:spcBef>
                <a:spcPts val="640"/>
              </a:spcBef>
              <a:buSzPts val="2400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9626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Coordinated EU action to #</a:t>
            </a:r>
            <a:r>
              <a:rPr lang="en-US" sz="3200" dirty="0" err="1">
                <a:solidFill>
                  <a:srgbClr val="7030A0"/>
                </a:solidFill>
              </a:rPr>
              <a:t>EndVAWG</a:t>
            </a:r>
            <a:endParaRPr lang="en-GB" sz="32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9823"/>
            <a:ext cx="10515600" cy="4667140"/>
          </a:xfrm>
        </p:spPr>
        <p:txBody>
          <a:bodyPr>
            <a:noAutofit/>
          </a:bodyPr>
          <a:lstStyle/>
          <a:p>
            <a:pPr marL="457200" indent="-381000">
              <a:spcBef>
                <a:spcPts val="640"/>
              </a:spcBef>
              <a:buSzPts val="2400"/>
            </a:pPr>
            <a:r>
              <a:rPr lang="en-US" dirty="0"/>
              <a:t>EU to act in an </a:t>
            </a:r>
            <a:r>
              <a:rPr lang="en-US" b="1" dirty="0"/>
              <a:t>united way </a:t>
            </a:r>
            <a:r>
              <a:rPr lang="en-US" dirty="0"/>
              <a:t>to protect women and girls everywhere in Europe and to end all forms of male violence.</a:t>
            </a:r>
          </a:p>
          <a:p>
            <a:pPr marL="457200" lvl="0" indent="-381000">
              <a:spcBef>
                <a:spcPts val="640"/>
              </a:spcBef>
              <a:buSzPts val="2400"/>
            </a:pPr>
            <a:endParaRPr lang="en-US" dirty="0"/>
          </a:p>
          <a:p>
            <a:pPr marL="457200" lvl="0" indent="-381000">
              <a:spcBef>
                <a:spcPts val="640"/>
              </a:spcBef>
              <a:buSzPts val="2400"/>
            </a:pPr>
            <a:r>
              <a:rPr lang="en-US" dirty="0"/>
              <a:t>Accelerate the conclusion of the </a:t>
            </a:r>
            <a:r>
              <a:rPr lang="en-US" b="1" dirty="0"/>
              <a:t>EU’s accession to Istanbul Convention</a:t>
            </a:r>
          </a:p>
          <a:p>
            <a:pPr marL="76200" lvl="0" indent="0">
              <a:spcBef>
                <a:spcPts val="640"/>
              </a:spcBef>
              <a:buSzPts val="2400"/>
              <a:buNone/>
            </a:pPr>
            <a:endParaRPr lang="en-US" b="1" dirty="0"/>
          </a:p>
          <a:p>
            <a:pPr marL="457200" lvl="0" indent="-381000">
              <a:spcBef>
                <a:spcPts val="640"/>
              </a:spcBef>
              <a:buSzPts val="2400"/>
            </a:pPr>
            <a:r>
              <a:rPr lang="en-US" b="1" dirty="0"/>
              <a:t>Implement the Istanbul Convention </a:t>
            </a:r>
            <a:r>
              <a:rPr lang="en-US" dirty="0"/>
              <a:t>consistently everywhere in the EU at all times</a:t>
            </a:r>
          </a:p>
          <a:p>
            <a:pPr marL="457200" lvl="0" indent="0">
              <a:lnSpc>
                <a:spcPct val="100000"/>
              </a:lnSpc>
              <a:spcBef>
                <a:spcPts val="640"/>
              </a:spcBef>
              <a:buNone/>
            </a:pPr>
            <a:endParaRPr lang="en-US" dirty="0"/>
          </a:p>
        </p:txBody>
      </p:sp>
      <p:pic>
        <p:nvPicPr>
          <p:cNvPr id="4" name="Google Shape;99;g78335bc925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53870" y="5024150"/>
            <a:ext cx="2243470" cy="15999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6074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7030A0"/>
                </a:solidFill>
              </a:rPr>
              <a:t>Coordinated EU action to #</a:t>
            </a:r>
            <a:r>
              <a:rPr lang="en-US" sz="3200" dirty="0" err="1">
                <a:solidFill>
                  <a:srgbClr val="7030A0"/>
                </a:solidFill>
              </a:rPr>
              <a:t>EndVAWG</a:t>
            </a:r>
            <a:endParaRPr lang="en-GB" sz="32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8949"/>
            <a:ext cx="10515600" cy="5018014"/>
          </a:xfrm>
        </p:spPr>
        <p:txBody>
          <a:bodyPr>
            <a:noAutofit/>
          </a:bodyPr>
          <a:lstStyle/>
          <a:p>
            <a:pPr marL="457200" lvl="0" indent="0">
              <a:lnSpc>
                <a:spcPct val="100000"/>
              </a:lnSpc>
              <a:spcBef>
                <a:spcPts val="640"/>
              </a:spcBef>
              <a:buNone/>
            </a:pPr>
            <a:endParaRPr lang="en-US" dirty="0"/>
          </a:p>
          <a:p>
            <a:pPr marL="457200" lvl="0" indent="-381000">
              <a:spcBef>
                <a:spcPts val="640"/>
              </a:spcBef>
              <a:buSzPts val="2400"/>
            </a:pPr>
            <a:r>
              <a:rPr lang="en-US" dirty="0" err="1"/>
              <a:t>Recognise</a:t>
            </a:r>
            <a:r>
              <a:rPr lang="en-US" dirty="0"/>
              <a:t> VAWG as a </a:t>
            </a:r>
            <a:r>
              <a:rPr lang="en-US" b="1" dirty="0" err="1"/>
              <a:t>eurocrime</a:t>
            </a:r>
            <a:r>
              <a:rPr lang="en-US" b="1" dirty="0"/>
              <a:t> </a:t>
            </a:r>
            <a:r>
              <a:rPr lang="en-US" dirty="0"/>
              <a:t>which should be tackled jointly</a:t>
            </a:r>
          </a:p>
          <a:p>
            <a:pPr marL="457200" lvl="0" indent="0">
              <a:spcBef>
                <a:spcPts val="640"/>
              </a:spcBef>
              <a:buNone/>
            </a:pPr>
            <a:endParaRPr lang="en-US" dirty="0"/>
          </a:p>
          <a:p>
            <a:pPr marL="457200" lvl="0" indent="-381000">
              <a:spcBef>
                <a:spcPts val="640"/>
              </a:spcBef>
              <a:buSzPts val="2400"/>
            </a:pPr>
            <a:r>
              <a:rPr lang="en-US" dirty="0"/>
              <a:t>Adopt an </a:t>
            </a:r>
            <a:r>
              <a:rPr lang="en-US" b="1" dirty="0"/>
              <a:t>EU Directive</a:t>
            </a:r>
            <a:r>
              <a:rPr lang="en-US" dirty="0"/>
              <a:t> on preventing and combating all forms of violence against women and girls, including forced sterilization, with provisions ensuring protection and accessibility of women with disabilities</a:t>
            </a:r>
          </a:p>
          <a:p>
            <a:pPr marL="457200" lvl="0" indent="0">
              <a:spcBef>
                <a:spcPts val="640"/>
              </a:spcBef>
              <a:buNone/>
            </a:pPr>
            <a:endParaRPr lang="en-US" dirty="0"/>
          </a:p>
          <a:p>
            <a:pPr marL="457200" lvl="0" indent="-381000">
              <a:spcBef>
                <a:spcPts val="640"/>
              </a:spcBef>
              <a:buSzPts val="2400"/>
            </a:pPr>
            <a:r>
              <a:rPr lang="en-US" dirty="0"/>
              <a:t>Provide </a:t>
            </a:r>
            <a:r>
              <a:rPr lang="en-US" b="1" dirty="0"/>
              <a:t>adequate funding </a:t>
            </a:r>
            <a:r>
              <a:rPr lang="en-US" dirty="0"/>
              <a:t>to address the long-term &amp; emergency situation, by funding women civil society </a:t>
            </a:r>
            <a:r>
              <a:rPr lang="en-US" dirty="0" err="1"/>
              <a:t>organisations</a:t>
            </a:r>
            <a:r>
              <a:rPr lang="en-US" dirty="0"/>
              <a:t>, through the MFF and the Next  Generation EU</a:t>
            </a:r>
          </a:p>
        </p:txBody>
      </p:sp>
    </p:spTree>
    <p:extLst>
      <p:ext uri="{BB962C8B-B14F-4D97-AF65-F5344CB8AC3E}">
        <p14:creationId xmlns:p14="http://schemas.microsoft.com/office/powerpoint/2010/main" val="1074214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Thank you for your attention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6525126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European Women’s Lobby</a:t>
            </a:r>
          </a:p>
          <a:p>
            <a:pPr marL="0" indent="0">
              <a:buNone/>
            </a:pPr>
            <a:r>
              <a:rPr lang="en-GB" dirty="0"/>
              <a:t>www.womenlobby.org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Twitter: @</a:t>
            </a:r>
            <a:r>
              <a:rPr lang="en-GB" dirty="0" err="1"/>
              <a:t>EuropeanWomen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Facebook: European Women’s Lobby</a:t>
            </a:r>
          </a:p>
        </p:txBody>
      </p:sp>
      <p:pic>
        <p:nvPicPr>
          <p:cNvPr id="6" name="Google Shape;92;p1" descr="EWL logo "/>
          <p:cNvPicPr preferRelativeResize="0">
            <a:picLocks noGrp="1"/>
          </p:cNvPicPr>
          <p:nvPr>
            <p:ph sz="half" idx="2"/>
          </p:nvPr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7503" y="2648412"/>
            <a:ext cx="5181600" cy="20678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3106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568</Words>
  <Application>Microsoft Office PowerPoint</Application>
  <PresentationFormat>Widescreen</PresentationFormat>
  <Paragraphs>86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Verdana</vt:lpstr>
      <vt:lpstr>Office Theme</vt:lpstr>
      <vt:lpstr>     Recommendations from the women’s movement  </vt:lpstr>
      <vt:lpstr> The continuum of violence  </vt:lpstr>
      <vt:lpstr>New commitments⇒ long term vision</vt:lpstr>
      <vt:lpstr>Coordinated EU action to #EndVAWG</vt:lpstr>
      <vt:lpstr>Coordinated EU action to #EndVAWG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Naomi Mabita</dc:creator>
  <cp:lastModifiedBy>Marine Uldry</cp:lastModifiedBy>
  <cp:revision>53</cp:revision>
  <dcterms:created xsi:type="dcterms:W3CDTF">2019-03-25T10:17:14Z</dcterms:created>
  <dcterms:modified xsi:type="dcterms:W3CDTF">2020-12-02T15:46:43Z</dcterms:modified>
</cp:coreProperties>
</file>